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embeddedFontLst>
    <p:embeddedFont>
      <p:font typeface="Raleway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aleway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aleway-italic.fntdata"/><Relationship Id="rId12" Type="http://schemas.openxmlformats.org/officeDocument/2006/relationships/slide" Target="slides/slide8.xml"/><Relationship Id="rId56" Type="http://schemas.openxmlformats.org/officeDocument/2006/relationships/font" Target="fonts/Raleway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42f7187e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42f7187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42f7187ef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42f7187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cfbc35de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g1cfbc35de8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42f7187e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1542f7187ef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42f7187e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1542f7187ef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969fc655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4969fc655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42f7187ef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542f7187e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cec517fd08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cec517fd0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ec517fd08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ec517fd0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ec517fd08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cec517fd0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ec517fd0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ec517fd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ec517fd08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cec517fd0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cec517fd08_0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cec517fd0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cec517fd08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cec517fd0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cec517fd08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cec517fd0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ec517fd08_0_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ec517fd0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cfbc35de8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cfbc35de8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cfbc35de8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cfbc35de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cfbc35de82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cfbc35de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cec517fd08_0_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cec517fd0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cec517fd08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cec517fd0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cec517fd08_0_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cec517fd08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cec517fd08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cec517fd0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cec517fd08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cec517fd0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cec517fd08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cec517fd0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1996abf7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31996abf7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fe719deb0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fe719deb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9b1f6eb9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9b1f6eb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e719deb03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fe719deb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49b1f6eb95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49b1f6eb9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e719deb0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e719deb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ec517fd0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1cec517fd08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1996abf7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31996abf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e719deb0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e719deb0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e719deb03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fe719deb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e719deb03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e719deb0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cfbc35de82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cfbc35de8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4b319e11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4b319e11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542f7187ef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542f7187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542f7187e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542f7187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9819cf585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39819cf58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542f7187ef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542f7187e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ec517fd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1cec517fd08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2" name="Google Shape;89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ec517fd0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1cec517fd08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ec517fd0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1cec517fd08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42f7187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1542f7187ef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42f7187e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1542f7187ef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Google Shape;25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Google Shape;27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0" name="Google Shape;40;p2"/>
          <p:cNvSpPr txBox="1"/>
          <p:nvPr/>
        </p:nvSpPr>
        <p:spPr>
          <a:xfrm>
            <a:off x="9274000" y="6457800"/>
            <a:ext cx="28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Journal Club - 13/01/2023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sottotitolo">
  <p:cSld name="Titolo e sottotitol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5" name="Google Shape;105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it-IT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it-IT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 citazione">
  <p:cSld name="Scheda nome citazion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it-IT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it-IT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o o falso">
  <p:cSld name="Vero o falso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2" name="Google Shape;82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9" name="Google Shape;89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" name="Google Shape;14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0"/>
              </a:srgbClr>
            </a:solidFill>
            <a:ln>
              <a:noFill/>
            </a:ln>
          </p:spPr>
        </p:sp>
      </p:grpSp>
      <p:sp>
        <p:nvSpPr>
          <p:cNvPr id="22" name="Google Shape;22;p1"/>
          <p:cNvSpPr txBox="1"/>
          <p:nvPr/>
        </p:nvSpPr>
        <p:spPr>
          <a:xfrm>
            <a:off x="9274000" y="6457800"/>
            <a:ext cx="28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-IT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Journal Club</a:t>
            </a:r>
            <a:r>
              <a:rPr lang="it-IT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- 13/01/2023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labruna@fbk.eu" TargetMode="External"/><Relationship Id="rId4" Type="http://schemas.openxmlformats.org/officeDocument/2006/relationships/hyperlink" Target="mailto:magnini@fbk.e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hyperlink" Target="mailto:tlabruna@fbk.eu" TargetMode="External"/><Relationship Id="rId5" Type="http://schemas.openxmlformats.org/officeDocument/2006/relationships/hyperlink" Target="mailto:magnini@fbk.e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ctrTitle"/>
          </p:nvPr>
        </p:nvSpPr>
        <p:spPr>
          <a:xfrm>
            <a:off x="1097949" y="1325500"/>
            <a:ext cx="81963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it-IT" sz="4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Impact of Domain Changes on</a:t>
            </a:r>
            <a:endParaRPr b="1" sz="4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it-IT" sz="4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Task-oriented Dialogue Systems</a:t>
            </a:r>
            <a:endParaRPr b="1" sz="4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1527375" y="3512125"/>
            <a:ext cx="7863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t-IT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Tiziano Labruna</a:t>
            </a:r>
            <a:endParaRPr b="1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Fondazione Bruno Kessler, Trento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Free University of Bolzano-Bozen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tlabruna@fbk.eu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t-IT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Bernardo Magnini</a:t>
            </a:r>
            <a:endParaRPr b="1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Fondazione Bruno Kessler, Trento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magnini@fbk.eu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/>
          <p:nvPr>
            <p:ph type="title"/>
          </p:nvPr>
        </p:nvSpPr>
        <p:spPr>
          <a:xfrm>
            <a:off x="448725" y="609600"/>
            <a:ext cx="95115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400"/>
              <a:t>Impact on Dialogue State Tracking (DST)</a:t>
            </a:r>
            <a:endParaRPr sz="3400"/>
          </a:p>
        </p:txBody>
      </p:sp>
      <p:sp>
        <p:nvSpPr>
          <p:cNvPr id="412" name="Google Shape;412;p27"/>
          <p:cNvSpPr txBox="1"/>
          <p:nvPr>
            <p:ph idx="1" type="body"/>
          </p:nvPr>
        </p:nvSpPr>
        <p:spPr>
          <a:xfrm>
            <a:off x="677325" y="1444050"/>
            <a:ext cx="9056700" cy="23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457200" rtl="0" algn="l"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Hypothesis</a:t>
            </a:r>
            <a:r>
              <a:rPr b="1" lang="it-IT" sz="1900"/>
              <a:t>: </a:t>
            </a:r>
            <a:r>
              <a:rPr lang="it-IT" sz="1900"/>
              <a:t>Changing </a:t>
            </a:r>
            <a:r>
              <a:rPr b="1" lang="it-IT" sz="1900"/>
              <a:t>slot-values</a:t>
            </a:r>
            <a:r>
              <a:rPr lang="it-IT" sz="1900"/>
              <a:t> affects DST performance</a:t>
            </a:r>
            <a:br>
              <a:rPr lang="it-IT" sz="1900"/>
            </a:br>
            <a:endParaRPr sz="19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Experiment:</a:t>
            </a:r>
            <a:r>
              <a:rPr lang="it-IT" sz="1900"/>
              <a:t> </a:t>
            </a:r>
            <a:r>
              <a:rPr b="1" lang="it-IT" sz="1900"/>
              <a:t>new slot-values</a:t>
            </a:r>
            <a:r>
              <a:rPr lang="it-IT" sz="1900"/>
              <a:t> (not presents in training) are added to the KB</a:t>
            </a:r>
            <a:br>
              <a:rPr lang="it-IT" sz="1900"/>
            </a:br>
            <a:endParaRPr sz="19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Results:</a:t>
            </a:r>
            <a:r>
              <a:rPr lang="it-IT" sz="1900"/>
              <a:t> Both DST models, TRADE and TripPy, show massive decrease in JGA</a:t>
            </a:r>
            <a:endParaRPr sz="1900"/>
          </a:p>
        </p:txBody>
      </p:sp>
      <p:pic>
        <p:nvPicPr>
          <p:cNvPr id="413" name="Google Shape;4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3453450"/>
            <a:ext cx="6059847" cy="2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677325" y="1520250"/>
            <a:ext cx="8917200" cy="224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457200" rtl="0" algn="l"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Hypothesis: </a:t>
            </a:r>
            <a:r>
              <a:rPr lang="it-IT" sz="1900"/>
              <a:t>Changing KB </a:t>
            </a:r>
            <a:r>
              <a:rPr b="1" lang="it-IT" sz="1900"/>
              <a:t>instances</a:t>
            </a:r>
            <a:r>
              <a:rPr lang="it-IT" sz="1900"/>
              <a:t> affects DP performance</a:t>
            </a:r>
            <a:br>
              <a:rPr lang="it-IT" sz="1900"/>
            </a:br>
            <a:endParaRPr sz="19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Experiment 1: </a:t>
            </a:r>
            <a:r>
              <a:rPr lang="it-IT" sz="1900"/>
              <a:t>New KB instances are incrementally added</a:t>
            </a:r>
            <a:br>
              <a:rPr lang="it-IT" sz="1900"/>
            </a:br>
            <a:endParaRPr sz="19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Experiment 2: </a:t>
            </a:r>
            <a:r>
              <a:rPr lang="it-IT" sz="1900"/>
              <a:t>KB instances are incrementally removed</a:t>
            </a:r>
            <a:br>
              <a:rPr lang="it-IT" sz="1900"/>
            </a:br>
            <a:endParaRPr sz="19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ts val="1540"/>
              <a:buChar char="►"/>
            </a:pPr>
            <a:r>
              <a:rPr b="1" lang="it-IT" sz="1900"/>
              <a:t>Results:</a:t>
            </a:r>
            <a:r>
              <a:rPr lang="it-IT" sz="1900"/>
              <a:t> Reducing instances bring a significant degradation on dialog policy </a:t>
            </a:r>
            <a:endParaRPr sz="1900"/>
          </a:p>
        </p:txBody>
      </p:sp>
      <p:pic>
        <p:nvPicPr>
          <p:cNvPr id="420" name="Google Shape;4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850" y="3892300"/>
            <a:ext cx="6249902" cy="250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 txBox="1"/>
          <p:nvPr>
            <p:ph type="title"/>
          </p:nvPr>
        </p:nvSpPr>
        <p:spPr>
          <a:xfrm>
            <a:off x="448725" y="609600"/>
            <a:ext cx="9511500" cy="82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400"/>
              <a:t>Impact on Dialogue Policy (DP)</a:t>
            </a:r>
            <a:endParaRPr sz="3400"/>
          </a:p>
        </p:txBody>
      </p:sp>
      <p:sp>
        <p:nvSpPr>
          <p:cNvPr id="422" name="Google Shape;422;p28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Data Driven Conversational Systems</a:t>
            </a:r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429" name="Google Shape;4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9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431" name="Google Shape;431;p29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432" name="Google Shape;432;p29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433" name="Google Shape;433;p29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29"/>
          <p:cNvCxnSpPr>
            <a:stCxn id="430" idx="3"/>
            <a:endCxn id="431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29"/>
          <p:cNvCxnSpPr>
            <a:stCxn id="431" idx="3"/>
            <a:endCxn id="432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29"/>
          <p:cNvCxnSpPr>
            <a:stCxn id="432" idx="2"/>
            <a:endCxn id="429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7" name="Google Shape;4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29"/>
          <p:cNvCxnSpPr>
            <a:stCxn id="437" idx="2"/>
            <a:endCxn id="430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29"/>
          <p:cNvCxnSpPr>
            <a:stCxn id="437" idx="2"/>
            <a:endCxn id="431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9"/>
          <p:cNvCxnSpPr>
            <a:stCxn id="437" idx="2"/>
            <a:endCxn id="432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441" name="Google Shape;44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9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3" name="Google Shape;443;p29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 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6" name="Google Shape;446;p29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p29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8" name="Google Shape;448;p29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9" name="Google Shape;4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"/>
          <p:cNvSpPr/>
          <p:nvPr/>
        </p:nvSpPr>
        <p:spPr>
          <a:xfrm>
            <a:off x="221225" y="1253625"/>
            <a:ext cx="9131700" cy="1757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459" name="Google Shape;459;p30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460" name="Google Shape;460;p30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461" name="Google Shape;461;p30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30"/>
          <p:cNvCxnSpPr>
            <a:stCxn id="458" idx="3"/>
            <a:endCxn id="459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30"/>
          <p:cNvCxnSpPr>
            <a:stCxn id="459" idx="3"/>
            <a:endCxn id="460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  <a:effectLst>
            <a:outerShdw rotWithShape="0" algn="bl" dir="5460000" dist="38100">
              <a:schemeClr val="accent5">
                <a:alpha val="98000"/>
              </a:schemeClr>
            </a:outerShdw>
          </a:effectLst>
        </p:spPr>
      </p:pic>
      <p:cxnSp>
        <p:nvCxnSpPr>
          <p:cNvPr id="465" name="Google Shape;465;p30"/>
          <p:cNvCxnSpPr>
            <a:stCxn id="464" idx="2"/>
            <a:endCxn id="458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0"/>
          <p:cNvCxnSpPr>
            <a:stCxn id="464" idx="2"/>
            <a:endCxn id="459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0"/>
          <p:cNvCxnSpPr>
            <a:stCxn id="464" idx="2"/>
            <a:endCxn id="460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468" name="Google Shape;4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0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30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4" name="Google Shape;474;p30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5" name="Google Shape;4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30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Database con riempimento a tinta unita" id="478" name="Google Shape;47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563" y="1291612"/>
            <a:ext cx="1429337" cy="1260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5"/>
            </a:outerShdw>
          </a:effectLst>
        </p:spPr>
      </p:pic>
      <p:pic>
        <p:nvPicPr>
          <p:cNvPr descr="Scolara contorno" id="479" name="Google Shape;47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28575">
              <a:schemeClr val="accent5"/>
            </a:outerShdw>
          </a:effectLst>
        </p:spPr>
      </p:pic>
      <p:cxnSp>
        <p:nvCxnSpPr>
          <p:cNvPr id="480" name="Google Shape;480;p30"/>
          <p:cNvCxnSpPr/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30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Trebuchet MS"/>
              <a:buNone/>
            </a:pPr>
            <a:r>
              <a:rPr lang="it-IT" sz="2400"/>
              <a:t>Managing Domain Changes</a:t>
            </a:r>
            <a:r>
              <a:rPr lang="it-IT" sz="2400"/>
              <a:t>: </a:t>
            </a:r>
            <a:r>
              <a:rPr lang="it-IT" sz="3200"/>
              <a:t>New Expert/Crowd Datasets</a:t>
            </a:r>
            <a:endParaRPr sz="3200"/>
          </a:p>
        </p:txBody>
      </p:sp>
      <p:cxnSp>
        <p:nvCxnSpPr>
          <p:cNvPr id="482" name="Google Shape;482;p30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488" name="Google Shape;4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28575">
              <a:schemeClr val="accent5"/>
            </a:outerShdw>
          </a:effectLst>
        </p:spPr>
      </p:pic>
      <p:sp>
        <p:nvSpPr>
          <p:cNvPr id="489" name="Google Shape;489;p31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490" name="Google Shape;490;p31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491" name="Google Shape;491;p31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492" name="Google Shape;492;p31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1"/>
          <p:cNvCxnSpPr>
            <a:stCxn id="489" idx="3"/>
            <a:endCxn id="490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31"/>
          <p:cNvCxnSpPr>
            <a:stCxn id="490" idx="3"/>
            <a:endCxn id="491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31"/>
          <p:cNvCxnSpPr>
            <a:stCxn id="491" idx="2"/>
            <a:endCxn id="488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31"/>
          <p:cNvCxnSpPr>
            <a:stCxn id="497" idx="2"/>
            <a:endCxn id="489" idx="0"/>
          </p:cNvCxnSpPr>
          <p:nvPr/>
        </p:nvCxnSpPr>
        <p:spPr>
          <a:xfrm flipH="1">
            <a:off x="3148951" y="2438450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1"/>
          <p:cNvCxnSpPr>
            <a:stCxn id="497" idx="2"/>
            <a:endCxn id="490" idx="0"/>
          </p:cNvCxnSpPr>
          <p:nvPr/>
        </p:nvCxnSpPr>
        <p:spPr>
          <a:xfrm>
            <a:off x="5089312" y="2438450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1"/>
          <p:cNvCxnSpPr>
            <a:stCxn id="497" idx="2"/>
            <a:endCxn id="491" idx="0"/>
          </p:cNvCxnSpPr>
          <p:nvPr/>
        </p:nvCxnSpPr>
        <p:spPr>
          <a:xfrm>
            <a:off x="5089125" y="2438450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500" name="Google Shape;5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1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2" name="Google Shape;502;p31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New Domain Knowledge Base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31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390350" y="2473050"/>
            <a:ext cx="13491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Dialogue Adaptation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Database con riempimento a tinta unita" id="508" name="Google Shape;50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563" y="1291612"/>
            <a:ext cx="1429337" cy="1260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5"/>
            </a:outerShdw>
          </a:effectLst>
        </p:spPr>
      </p:pic>
      <p:pic>
        <p:nvPicPr>
          <p:cNvPr id="509" name="Google Shape;50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  <a:effectLst>
            <a:outerShdw rotWithShape="0" algn="bl" dir="5460000" dist="38100">
              <a:schemeClr val="accent5">
                <a:alpha val="98000"/>
              </a:schemeClr>
            </a:outerShdw>
          </a:effectLst>
        </p:spPr>
      </p:pic>
      <p:cxnSp>
        <p:nvCxnSpPr>
          <p:cNvPr id="510" name="Google Shape;510;p31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11" name="Google Shape;51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375" y="1229450"/>
            <a:ext cx="1127900" cy="1132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31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31"/>
          <p:cNvSpPr/>
          <p:nvPr/>
        </p:nvSpPr>
        <p:spPr>
          <a:xfrm>
            <a:off x="179100" y="1156025"/>
            <a:ext cx="9237900" cy="205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1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 sz="2400"/>
              <a:t>Managing Domain Changes: </a:t>
            </a:r>
            <a:r>
              <a:rPr lang="it-IT" sz="3200"/>
              <a:t>Dialogue Adaptation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50" y="1266200"/>
            <a:ext cx="10721624" cy="46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Dialogue Adaptation - Example</a:t>
            </a:r>
            <a:endParaRPr/>
          </a:p>
        </p:txBody>
      </p:sp>
      <p:sp>
        <p:nvSpPr>
          <p:cNvPr id="521" name="Google Shape;521;p32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 </a:t>
            </a:r>
            <a:endParaRPr/>
          </a:p>
        </p:txBody>
      </p:sp>
      <p:sp>
        <p:nvSpPr>
          <p:cNvPr id="527" name="Google Shape;527;p33"/>
          <p:cNvSpPr txBox="1"/>
          <p:nvPr>
            <p:ph idx="1" type="body"/>
          </p:nvPr>
        </p:nvSpPr>
        <p:spPr>
          <a:xfrm>
            <a:off x="596225" y="1511649"/>
            <a:ext cx="8596800" cy="170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3398"/>
              <a:t>Dialogue </a:t>
            </a:r>
            <a:r>
              <a:rPr lang="it-IT" sz="3398"/>
              <a:t>adaptation consists in </a:t>
            </a:r>
            <a:r>
              <a:rPr b="1" lang="it-IT" sz="3398"/>
              <a:t>modifying a task-oriented dialogue </a:t>
            </a:r>
            <a:r>
              <a:rPr b="1" i="1" lang="it-IT" sz="3398"/>
              <a:t>D_0</a:t>
            </a:r>
            <a:r>
              <a:rPr b="1" lang="it-IT" sz="3398"/>
              <a:t> </a:t>
            </a:r>
            <a:r>
              <a:rPr lang="it-IT" sz="3398"/>
              <a:t>collected for a certain </a:t>
            </a:r>
            <a:r>
              <a:rPr b="1" lang="it-IT" sz="3398"/>
              <a:t>knowledge base </a:t>
            </a:r>
            <a:r>
              <a:rPr b="1" i="1" lang="it-IT" sz="3398"/>
              <a:t>KB_0 </a:t>
            </a:r>
            <a:r>
              <a:rPr lang="it-IT" sz="3398"/>
              <a:t>in order to produce new dialogues </a:t>
            </a:r>
            <a:r>
              <a:rPr b="1" i="1" lang="it-IT" sz="3398"/>
              <a:t>D_1</a:t>
            </a:r>
            <a:r>
              <a:rPr lang="it-IT" sz="3398"/>
              <a:t>, which should be consistent with</a:t>
            </a:r>
            <a:r>
              <a:rPr b="1" lang="it-IT" sz="3398"/>
              <a:t> a knowledge base </a:t>
            </a:r>
            <a:r>
              <a:rPr b="1" i="1" lang="it-IT" sz="3398"/>
              <a:t>KB_1</a:t>
            </a:r>
            <a:endParaRPr sz="2200"/>
          </a:p>
        </p:txBody>
      </p:sp>
      <p:sp>
        <p:nvSpPr>
          <p:cNvPr id="528" name="Google Shape;528;p33"/>
          <p:cNvSpPr txBox="1"/>
          <p:nvPr>
            <p:ph idx="1" type="body"/>
          </p:nvPr>
        </p:nvSpPr>
        <p:spPr>
          <a:xfrm>
            <a:off x="677325" y="3852372"/>
            <a:ext cx="8596800" cy="289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5440" lvl="0" marL="457200" rtl="0" algn="l">
              <a:spcBef>
                <a:spcPts val="1000"/>
              </a:spcBef>
              <a:spcAft>
                <a:spcPts val="0"/>
              </a:spcAft>
              <a:buSzPts val="1840"/>
              <a:buChar char="►"/>
            </a:pPr>
            <a:r>
              <a:rPr lang="it-IT" sz="2200"/>
              <a:t>Maintain </a:t>
            </a:r>
            <a:r>
              <a:rPr lang="it-IT" sz="2200"/>
              <a:t>dialogue </a:t>
            </a:r>
            <a:r>
              <a:rPr lang="it-IT" sz="2200"/>
              <a:t>coherence</a:t>
            </a:r>
            <a:br>
              <a:rPr lang="it-IT" sz="2200"/>
            </a:br>
            <a:endParaRPr sz="2200"/>
          </a:p>
          <a:p>
            <a:pPr indent="-345440" lvl="0" marL="457200" rtl="0" algn="l">
              <a:spcBef>
                <a:spcPts val="0"/>
              </a:spcBef>
              <a:spcAft>
                <a:spcPts val="0"/>
              </a:spcAft>
              <a:buSzPts val="1840"/>
              <a:buChar char="►"/>
            </a:pPr>
            <a:r>
              <a:rPr lang="it-IT" sz="2200"/>
              <a:t>Preserve domain adherence</a:t>
            </a:r>
            <a:br>
              <a:rPr lang="it-IT" sz="2200"/>
            </a:br>
            <a:endParaRPr sz="2200"/>
          </a:p>
          <a:p>
            <a:pPr indent="-345440" lvl="0" marL="457200" rtl="0" algn="l">
              <a:spcBef>
                <a:spcPts val="0"/>
              </a:spcBef>
              <a:spcAft>
                <a:spcPts val="0"/>
              </a:spcAft>
              <a:buSzPts val="1840"/>
              <a:buChar char="►"/>
            </a:pPr>
            <a:r>
              <a:rPr lang="it-IT" sz="2200"/>
              <a:t>Maintain </a:t>
            </a:r>
            <a:r>
              <a:rPr lang="it-IT" sz="2200"/>
              <a:t>Linguistic Variability</a:t>
            </a:r>
            <a:br>
              <a:rPr lang="it-IT" sz="2200"/>
            </a:br>
            <a:endParaRPr sz="2200"/>
          </a:p>
          <a:p>
            <a:pPr indent="-345440" lvl="0" marL="457200" rtl="0" algn="l">
              <a:spcBef>
                <a:spcPts val="0"/>
              </a:spcBef>
              <a:spcAft>
                <a:spcPts val="0"/>
              </a:spcAft>
              <a:buSzPts val="1840"/>
              <a:buChar char="►"/>
            </a:pPr>
            <a:r>
              <a:rPr lang="it-IT" sz="2200"/>
              <a:t>Respect morpho-syntactic constraints</a:t>
            </a:r>
            <a:endParaRPr sz="2200"/>
          </a:p>
        </p:txBody>
      </p:sp>
      <p:sp>
        <p:nvSpPr>
          <p:cNvPr id="529" name="Google Shape;529;p33"/>
          <p:cNvSpPr txBox="1"/>
          <p:nvPr>
            <p:ph type="title"/>
          </p:nvPr>
        </p:nvSpPr>
        <p:spPr>
          <a:xfrm>
            <a:off x="601134" y="33528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/>
              <a:t>Requirements</a:t>
            </a:r>
            <a:endParaRPr sz="2200"/>
          </a:p>
        </p:txBody>
      </p:sp>
      <p:sp>
        <p:nvSpPr>
          <p:cNvPr id="530" name="Google Shape;530;p33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METHODOLOGY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</a:t>
            </a:r>
            <a:endParaRPr/>
          </a:p>
        </p:txBody>
      </p:sp>
      <p:sp>
        <p:nvSpPr>
          <p:cNvPr id="536" name="Google Shape;536;p34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U: 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British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8" name="Google Shape;538;p34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 </a:t>
            </a:r>
            <a:r>
              <a:rPr lang="it-IT">
                <a:solidFill>
                  <a:srgbClr val="BFE471"/>
                </a:solidFill>
              </a:rPr>
              <a:t>- Substitution</a:t>
            </a:r>
            <a:endParaRPr>
              <a:solidFill>
                <a:srgbClr val="BFE471"/>
              </a:solidFill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&lt;Food&gt;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6" name="Google Shape;546;p35"/>
          <p:cNvSpPr txBox="1"/>
          <p:nvPr/>
        </p:nvSpPr>
        <p:spPr>
          <a:xfrm>
            <a:off x="2254150" y="4279075"/>
            <a:ext cx="10926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rebuchet MS"/>
              <a:buAutoNum type="arabicPeriod"/>
            </a:pPr>
            <a:r>
              <a:rPr lang="it-IT" sz="2600">
                <a:latin typeface="Trebuchet MS"/>
                <a:ea typeface="Trebuchet MS"/>
                <a:cs typeface="Trebuchet MS"/>
                <a:sym typeface="Trebuchet MS"/>
              </a:rPr>
              <a:t>KB search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rebuchet MS"/>
              <a:buAutoNum type="arabicPeriod"/>
            </a:pPr>
            <a:r>
              <a:rPr lang="it-IT" sz="2600">
                <a:latin typeface="Trebuchet MS"/>
                <a:ea typeface="Trebuchet MS"/>
                <a:cs typeface="Trebuchet MS"/>
                <a:sym typeface="Trebuchet MS"/>
              </a:rPr>
              <a:t>Grounding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rebuchet MS"/>
              <a:buAutoNum type="arabicPeriod"/>
            </a:pPr>
            <a:r>
              <a:rPr lang="it-IT" sz="2600">
                <a:latin typeface="Trebuchet MS"/>
                <a:ea typeface="Trebuchet MS"/>
                <a:cs typeface="Trebuchet MS"/>
                <a:sym typeface="Trebuchet MS"/>
              </a:rPr>
              <a:t>Prompting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rebuchet MS"/>
              <a:buAutoNum type="arabicPeriod"/>
            </a:pPr>
            <a:r>
              <a:rPr lang="it-IT" sz="2600">
                <a:latin typeface="Trebuchet MS"/>
                <a:ea typeface="Trebuchet MS"/>
                <a:cs typeface="Trebuchet MS"/>
                <a:sym typeface="Trebuchet MS"/>
              </a:rPr>
              <a:t>Fine-tuning 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7" name="Google Shape;547;p35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KB search</a:t>
            </a:r>
            <a:endParaRPr/>
          </a:p>
        </p:txBody>
      </p:sp>
      <p:sp>
        <p:nvSpPr>
          <p:cNvPr id="553" name="Google Shape;553;p36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&lt;Food&gt;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5" name="Google Shape;555;p36"/>
          <p:cNvPicPr preferRelativeResize="0"/>
          <p:nvPr/>
        </p:nvPicPr>
        <p:blipFill rotWithShape="1">
          <a:blip r:embed="rId3">
            <a:alphaModFix/>
          </a:blip>
          <a:srcRect b="0" l="1056" r="82438" t="56747"/>
          <a:stretch/>
        </p:blipFill>
        <p:spPr>
          <a:xfrm>
            <a:off x="1219850" y="4259950"/>
            <a:ext cx="1356325" cy="19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6"/>
          <p:cNvSpPr/>
          <p:nvPr/>
        </p:nvSpPr>
        <p:spPr>
          <a:xfrm>
            <a:off x="4372125" y="4613213"/>
            <a:ext cx="2578800" cy="99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/>
              <a:t>KB search</a:t>
            </a:r>
            <a:endParaRPr sz="2200"/>
          </a:p>
        </p:txBody>
      </p:sp>
      <p:cxnSp>
        <p:nvCxnSpPr>
          <p:cNvPr id="557" name="Google Shape;557;p36"/>
          <p:cNvCxnSpPr/>
          <p:nvPr/>
        </p:nvCxnSpPr>
        <p:spPr>
          <a:xfrm>
            <a:off x="2576250" y="5109862"/>
            <a:ext cx="179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58" name="Google Shape;558;p36"/>
          <p:cNvCxnSpPr/>
          <p:nvPr/>
        </p:nvCxnSpPr>
        <p:spPr>
          <a:xfrm rot="10800000">
            <a:off x="5661525" y="3663413"/>
            <a:ext cx="0" cy="94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36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olara contorno"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000" y="3053635"/>
            <a:ext cx="2018441" cy="201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2591891" y="2236775"/>
            <a:ext cx="3174300" cy="1154100"/>
          </a:xfrm>
          <a:prstGeom prst="wedgeEllipseCallout">
            <a:avLst>
              <a:gd fmla="val -29433" name="adj1"/>
              <a:gd fmla="val 65203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 want to find a restaurant in the </a:t>
            </a:r>
            <a:r>
              <a:rPr b="1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centre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obot contorno"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2088" y="4246544"/>
            <a:ext cx="1596036" cy="159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3691432" y="3716197"/>
            <a:ext cx="2449800" cy="1596300"/>
          </a:xfrm>
          <a:prstGeom prst="wedgeRectCallout">
            <a:avLst>
              <a:gd fmla="val 84640" name="adj1"/>
              <a:gd fmla="val 12369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over 50 such restaurants spanning from </a:t>
            </a:r>
            <a:r>
              <a:rPr b="1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indian </a:t>
            </a:r>
            <a:r>
              <a:rPr b="0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</a:t>
            </a:r>
            <a:r>
              <a:rPr b="1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italian </a:t>
            </a:r>
            <a:r>
              <a:rPr b="0" i="0" lang="it-I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food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905925" y="609600"/>
            <a:ext cx="87819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rPr>
              <a:t>Task-oriented </a:t>
            </a:r>
            <a:r>
              <a:rPr lang="it-IT" sz="33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rPr>
              <a:t>Dialogue Systems</a:t>
            </a:r>
            <a:endParaRPr sz="3300">
              <a:solidFill>
                <a:srgbClr val="90C2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KB search</a:t>
            </a:r>
            <a:endParaRPr/>
          </a:p>
        </p:txBody>
      </p:sp>
      <p:sp>
        <p:nvSpPr>
          <p:cNvPr id="565" name="Google Shape;565;p37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p37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7" name="Google Shape;567;p37"/>
          <p:cNvPicPr preferRelativeResize="0"/>
          <p:nvPr/>
        </p:nvPicPr>
        <p:blipFill rotWithShape="1">
          <a:blip r:embed="rId3">
            <a:alphaModFix/>
          </a:blip>
          <a:srcRect b="0" l="1056" r="82438" t="56747"/>
          <a:stretch/>
        </p:blipFill>
        <p:spPr>
          <a:xfrm>
            <a:off x="1219850" y="4259950"/>
            <a:ext cx="1356325" cy="19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7"/>
          <p:cNvSpPr/>
          <p:nvPr/>
        </p:nvSpPr>
        <p:spPr>
          <a:xfrm>
            <a:off x="4372125" y="4613213"/>
            <a:ext cx="2578800" cy="99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/>
              <a:t>KB search</a:t>
            </a:r>
            <a:endParaRPr sz="2200"/>
          </a:p>
        </p:txBody>
      </p:sp>
      <p:cxnSp>
        <p:nvCxnSpPr>
          <p:cNvPr id="569" name="Google Shape;569;p37"/>
          <p:cNvCxnSpPr/>
          <p:nvPr/>
        </p:nvCxnSpPr>
        <p:spPr>
          <a:xfrm>
            <a:off x="2576250" y="5109862"/>
            <a:ext cx="179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70" name="Google Shape;570;p37"/>
          <p:cNvCxnSpPr/>
          <p:nvPr/>
        </p:nvCxnSpPr>
        <p:spPr>
          <a:xfrm rot="10800000">
            <a:off x="5661525" y="3663413"/>
            <a:ext cx="0" cy="94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37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Target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KB search</a:t>
            </a:r>
            <a:endParaRPr/>
          </a:p>
        </p:txBody>
      </p:sp>
      <p:sp>
        <p:nvSpPr>
          <p:cNvPr id="577" name="Google Shape;577;p38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8" name="Google Shape;578;p38"/>
          <p:cNvSpPr txBox="1"/>
          <p:nvPr/>
        </p:nvSpPr>
        <p:spPr>
          <a:xfrm>
            <a:off x="1031575" y="2311475"/>
            <a:ext cx="110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Controlled environment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Easy design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1031575" y="4368875"/>
            <a:ext cx="110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Rule-based can’t cover it all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Linguistic issues 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High human effort needed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80" name="Google Shape;5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50" y="2082875"/>
            <a:ext cx="706800" cy="7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0" y="4372475"/>
            <a:ext cx="573499" cy="5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Asking a LLM</a:t>
            </a:r>
            <a:endParaRPr/>
          </a:p>
        </p:txBody>
      </p:sp>
      <p:sp>
        <p:nvSpPr>
          <p:cNvPr id="587" name="Google Shape;587;p39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39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&lt;Food&gt;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89" name="Google Shape;589;p39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1223700" y="4030325"/>
            <a:ext cx="1352550" cy="21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772875" y="6189400"/>
            <a:ext cx="225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92" name="Google Shape;592;p39"/>
          <p:cNvCxnSpPr>
            <a:stCxn id="589" idx="3"/>
            <a:endCxn id="588" idx="2"/>
          </p:cNvCxnSpPr>
          <p:nvPr/>
        </p:nvCxnSpPr>
        <p:spPr>
          <a:xfrm flipH="1" rot="10800000">
            <a:off x="2576250" y="3639262"/>
            <a:ext cx="3045000" cy="1470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Asking a LLM</a:t>
            </a:r>
            <a:endParaRPr/>
          </a:p>
        </p:txBody>
      </p:sp>
      <p:sp>
        <p:nvSpPr>
          <p:cNvPr id="598" name="Google Shape;598;p40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40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0" name="Google Shape;600;p40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1223700" y="4030325"/>
            <a:ext cx="1352550" cy="21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0"/>
          <p:cNvSpPr txBox="1"/>
          <p:nvPr/>
        </p:nvSpPr>
        <p:spPr>
          <a:xfrm>
            <a:off x="772875" y="6189400"/>
            <a:ext cx="225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2" name="Google Shape;602;p40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Target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3" name="Google Shape;603;p40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1223700" y="4030325"/>
            <a:ext cx="1352550" cy="215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40"/>
          <p:cNvCxnSpPr/>
          <p:nvPr/>
        </p:nvCxnSpPr>
        <p:spPr>
          <a:xfrm flipH="1" rot="10800000">
            <a:off x="2576250" y="3639262"/>
            <a:ext cx="3045000" cy="1470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40"/>
          <p:cNvSpPr/>
          <p:nvPr/>
        </p:nvSpPr>
        <p:spPr>
          <a:xfrm rot="-1471039">
            <a:off x="5795707" y="4580403"/>
            <a:ext cx="3762217" cy="1320885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700">
                <a:solidFill>
                  <a:schemeClr val="accent5"/>
                </a:solidFill>
              </a:rPr>
              <a:t>NOT FEASIBLE</a:t>
            </a:r>
            <a:endParaRPr b="1" sz="37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1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1327600" y="2900400"/>
            <a:ext cx="1100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The LLM knows nothing about the domain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2" name="Google Shape;6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75" y="2904000"/>
            <a:ext cx="573499" cy="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Asking a LLM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Grounding</a:t>
            </a:r>
            <a:endParaRPr/>
          </a:p>
        </p:txBody>
      </p:sp>
      <p:sp>
        <p:nvSpPr>
          <p:cNvPr id="619" name="Google Shape;619;p42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&lt;Food&gt;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1" name="Google Shape;621;p42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1223700" y="4030325"/>
            <a:ext cx="1352550" cy="21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2"/>
          <p:cNvSpPr txBox="1"/>
          <p:nvPr/>
        </p:nvSpPr>
        <p:spPr>
          <a:xfrm>
            <a:off x="772875" y="6189400"/>
            <a:ext cx="225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3" name="Google Shape;623;p42"/>
          <p:cNvSpPr/>
          <p:nvPr/>
        </p:nvSpPr>
        <p:spPr>
          <a:xfrm>
            <a:off x="4372125" y="4613213"/>
            <a:ext cx="2578800" cy="99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/>
              <a:t>Grounding</a:t>
            </a:r>
            <a:endParaRPr sz="2200"/>
          </a:p>
        </p:txBody>
      </p:sp>
      <p:cxnSp>
        <p:nvCxnSpPr>
          <p:cNvPr id="624" name="Google Shape;624;p42"/>
          <p:cNvCxnSpPr>
            <a:stCxn id="621" idx="3"/>
            <a:endCxn id="623" idx="1"/>
          </p:cNvCxnSpPr>
          <p:nvPr/>
        </p:nvCxnSpPr>
        <p:spPr>
          <a:xfrm>
            <a:off x="2576250" y="5109862"/>
            <a:ext cx="179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2"/>
          <p:cNvCxnSpPr>
            <a:stCxn id="623" idx="0"/>
          </p:cNvCxnSpPr>
          <p:nvPr/>
        </p:nvCxnSpPr>
        <p:spPr>
          <a:xfrm rot="10800000">
            <a:off x="5661525" y="3663413"/>
            <a:ext cx="0" cy="94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42"/>
          <p:cNvPicPr preferRelativeResize="0"/>
          <p:nvPr/>
        </p:nvPicPr>
        <p:blipFill rotWithShape="1">
          <a:blip r:embed="rId4">
            <a:alphaModFix/>
          </a:blip>
          <a:srcRect b="0" l="1056" r="82438" t="56747"/>
          <a:stretch/>
        </p:blipFill>
        <p:spPr>
          <a:xfrm>
            <a:off x="8031825" y="4140325"/>
            <a:ext cx="1356325" cy="193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42"/>
          <p:cNvCxnSpPr>
            <a:stCxn id="626" idx="1"/>
            <a:endCxn id="623" idx="3"/>
          </p:cNvCxnSpPr>
          <p:nvPr/>
        </p:nvCxnSpPr>
        <p:spPr>
          <a:xfrm rot="10800000">
            <a:off x="6950925" y="5109850"/>
            <a:ext cx="1080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42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3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5" name="Google Shape;635;p43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1223700" y="4030325"/>
            <a:ext cx="1352550" cy="21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3"/>
          <p:cNvSpPr txBox="1"/>
          <p:nvPr/>
        </p:nvSpPr>
        <p:spPr>
          <a:xfrm>
            <a:off x="772875" y="6189400"/>
            <a:ext cx="225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p43"/>
          <p:cNvSpPr/>
          <p:nvPr/>
        </p:nvSpPr>
        <p:spPr>
          <a:xfrm>
            <a:off x="4372125" y="4613213"/>
            <a:ext cx="2578800" cy="99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/>
              <a:t>Grounding</a:t>
            </a:r>
            <a:endParaRPr sz="2200"/>
          </a:p>
        </p:txBody>
      </p:sp>
      <p:cxnSp>
        <p:nvCxnSpPr>
          <p:cNvPr id="638" name="Google Shape;638;p43"/>
          <p:cNvCxnSpPr>
            <a:stCxn id="635" idx="3"/>
            <a:endCxn id="637" idx="1"/>
          </p:cNvCxnSpPr>
          <p:nvPr/>
        </p:nvCxnSpPr>
        <p:spPr>
          <a:xfrm>
            <a:off x="2576250" y="5109862"/>
            <a:ext cx="179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43"/>
          <p:cNvCxnSpPr>
            <a:stCxn id="637" idx="0"/>
          </p:cNvCxnSpPr>
          <p:nvPr/>
        </p:nvCxnSpPr>
        <p:spPr>
          <a:xfrm rot="10800000">
            <a:off x="5661525" y="3663413"/>
            <a:ext cx="0" cy="94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0" name="Google Shape;640;p43"/>
          <p:cNvPicPr preferRelativeResize="0"/>
          <p:nvPr/>
        </p:nvPicPr>
        <p:blipFill rotWithShape="1">
          <a:blip r:embed="rId4">
            <a:alphaModFix/>
          </a:blip>
          <a:srcRect b="0" l="1056" r="82438" t="56747"/>
          <a:stretch/>
        </p:blipFill>
        <p:spPr>
          <a:xfrm>
            <a:off x="8031825" y="4140325"/>
            <a:ext cx="1356325" cy="193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1" name="Google Shape;641;p43"/>
          <p:cNvCxnSpPr>
            <a:stCxn id="640" idx="1"/>
          </p:cNvCxnSpPr>
          <p:nvPr/>
        </p:nvCxnSpPr>
        <p:spPr>
          <a:xfrm rot="10800000">
            <a:off x="6950925" y="5109850"/>
            <a:ext cx="1080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43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Target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3" name="Google Shape;643;p4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Grounding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1031575" y="2311475"/>
            <a:ext cx="110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Semi-controlled environment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Solves linguistic issues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1031575" y="4368875"/>
            <a:ext cx="110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Needs to define constraints in advance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Domain knowledge needs to be contained in LM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1" name="Google Shape;6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50" y="2082875"/>
            <a:ext cx="706800" cy="7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0" y="4372475"/>
            <a:ext cx="573499" cy="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Grounding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3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Prompting</a:t>
            </a:r>
            <a:endParaRPr/>
          </a:p>
        </p:txBody>
      </p:sp>
      <p:sp>
        <p:nvSpPr>
          <p:cNvPr id="659" name="Google Shape;659;p45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5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&lt;Food&gt;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1" name="Google Shape;661;p45"/>
          <p:cNvSpPr/>
          <p:nvPr/>
        </p:nvSpPr>
        <p:spPr>
          <a:xfrm>
            <a:off x="2339475" y="4145375"/>
            <a:ext cx="5272500" cy="15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PROMPT: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[X] I want a restaurant in Trento with [Z] type of food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62" name="Google Shape;662;p45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967950" y="5692781"/>
            <a:ext cx="539935" cy="86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45"/>
          <p:cNvCxnSpPr/>
          <p:nvPr/>
        </p:nvCxnSpPr>
        <p:spPr>
          <a:xfrm flipH="1" rot="10800000">
            <a:off x="1507884" y="6162306"/>
            <a:ext cx="831600" cy="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45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5" name="Google Shape;665;p45"/>
          <p:cNvSpPr txBox="1"/>
          <p:nvPr/>
        </p:nvSpPr>
        <p:spPr>
          <a:xfrm>
            <a:off x="2510975" y="5872050"/>
            <a:ext cx="951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600">
                <a:solidFill>
                  <a:schemeClr val="dk1"/>
                </a:solidFill>
              </a:rPr>
              <a:t>[Z]: Trentino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1" name="Google Shape;671;p46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2" name="Google Shape;672;p46"/>
          <p:cNvSpPr/>
          <p:nvPr/>
        </p:nvSpPr>
        <p:spPr>
          <a:xfrm>
            <a:off x="2339475" y="4145375"/>
            <a:ext cx="5272500" cy="154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PROMPT: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[X] I want a restaurant in Trento with [Z] type of food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73" name="Google Shape;673;p46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967950" y="5692781"/>
            <a:ext cx="539935" cy="86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46"/>
          <p:cNvCxnSpPr/>
          <p:nvPr/>
        </p:nvCxnSpPr>
        <p:spPr>
          <a:xfrm flipH="1" rot="10800000">
            <a:off x="1507884" y="6162306"/>
            <a:ext cx="831600" cy="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46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Target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6" name="Google Shape;676;p46"/>
          <p:cNvSpPr txBox="1"/>
          <p:nvPr/>
        </p:nvSpPr>
        <p:spPr>
          <a:xfrm>
            <a:off x="2510975" y="5872050"/>
            <a:ext cx="951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chemeClr val="dk1"/>
                </a:solidFill>
              </a:rPr>
              <a:t>[Z]: Trentino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7" name="Google Shape;677;p4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3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Prompting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Data Driven Conversational Systems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165" name="Google Shape;165;p20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166" name="Google Shape;166;p20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167" name="Google Shape;167;p20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>
            <a:stCxn id="164" idx="3"/>
            <a:endCxn id="165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>
            <a:stCxn id="165" idx="3"/>
            <a:endCxn id="166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>
            <a:stCxn id="166" idx="2"/>
            <a:endCxn id="163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0"/>
          <p:cNvCxnSpPr>
            <a:stCxn id="171" idx="2"/>
            <a:endCxn id="164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0"/>
          <p:cNvCxnSpPr>
            <a:stCxn id="171" idx="2"/>
            <a:endCxn id="165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0"/>
          <p:cNvCxnSpPr>
            <a:stCxn id="171" idx="2"/>
            <a:endCxn id="166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175" name="Google Shape;17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0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7" name="Google Shape;177;p20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" name="Google Shape;182;p20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7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3" name="Google Shape;683;p47"/>
          <p:cNvSpPr txBox="1"/>
          <p:nvPr/>
        </p:nvSpPr>
        <p:spPr>
          <a:xfrm>
            <a:off x="1031575" y="2311475"/>
            <a:ext cx="110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No need of KB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Leverages LM knowledge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p47"/>
          <p:cNvSpPr txBox="1"/>
          <p:nvPr/>
        </p:nvSpPr>
        <p:spPr>
          <a:xfrm>
            <a:off x="1031575" y="4368875"/>
            <a:ext cx="1100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Domain knowledge needs to be contained in LM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Needs prompt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engineering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85" name="Google Shape;6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50" y="2082875"/>
            <a:ext cx="706800" cy="7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0" y="4372475"/>
            <a:ext cx="573499" cy="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3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Prompting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4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Fine-tuning a LM</a:t>
            </a:r>
            <a:endParaRPr/>
          </a:p>
        </p:txBody>
      </p:sp>
      <p:sp>
        <p:nvSpPr>
          <p:cNvPr id="693" name="Google Shape;693;p48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&lt;Food&gt;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5" name="Google Shape;695;p48"/>
          <p:cNvPicPr preferRelativeResize="0"/>
          <p:nvPr/>
        </p:nvPicPr>
        <p:blipFill rotWithShape="1">
          <a:blip r:embed="rId3">
            <a:alphaModFix/>
          </a:blip>
          <a:srcRect b="0" l="1056" r="82438" t="56747"/>
          <a:stretch/>
        </p:blipFill>
        <p:spPr>
          <a:xfrm>
            <a:off x="2556287" y="4429225"/>
            <a:ext cx="1356325" cy="19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8"/>
          <p:cNvPicPr preferRelativeResize="0"/>
          <p:nvPr/>
        </p:nvPicPr>
        <p:blipFill rotWithShape="1">
          <a:blip r:embed="rId4">
            <a:alphaModFix/>
          </a:blip>
          <a:srcRect b="21290" l="0" r="0" t="0"/>
          <a:stretch/>
        </p:blipFill>
        <p:spPr>
          <a:xfrm>
            <a:off x="677321" y="4507475"/>
            <a:ext cx="955466" cy="152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8"/>
          <p:cNvPicPr preferRelativeResize="0"/>
          <p:nvPr/>
        </p:nvPicPr>
        <p:blipFill rotWithShape="1">
          <a:blip r:embed="rId3">
            <a:alphaModFix/>
          </a:blip>
          <a:srcRect b="39841" l="64519" r="23853" t="28625"/>
          <a:stretch/>
        </p:blipFill>
        <p:spPr>
          <a:xfrm>
            <a:off x="5064000" y="4429225"/>
            <a:ext cx="1136625" cy="16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48"/>
          <p:cNvCxnSpPr>
            <a:stCxn id="695" idx="0"/>
          </p:cNvCxnSpPr>
          <p:nvPr/>
        </p:nvCxnSpPr>
        <p:spPr>
          <a:xfrm rot="-5400000">
            <a:off x="3462000" y="3631375"/>
            <a:ext cx="570300" cy="1025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8"/>
          <p:cNvCxnSpPr>
            <a:stCxn id="696" idx="0"/>
            <a:endCxn id="697" idx="1"/>
          </p:cNvCxnSpPr>
          <p:nvPr/>
        </p:nvCxnSpPr>
        <p:spPr>
          <a:xfrm flipH="1" rot="-5400000">
            <a:off x="2728254" y="2934275"/>
            <a:ext cx="762600" cy="3909000"/>
          </a:xfrm>
          <a:prstGeom prst="bentConnector4">
            <a:avLst>
              <a:gd fmla="val -85058" name="adj1"/>
              <a:gd fmla="val 86761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48"/>
          <p:cNvCxnSpPr>
            <a:stCxn id="697" idx="0"/>
          </p:cNvCxnSpPr>
          <p:nvPr/>
        </p:nvCxnSpPr>
        <p:spPr>
          <a:xfrm rot="10800000">
            <a:off x="5621212" y="3639325"/>
            <a:ext cx="11100" cy="78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48"/>
          <p:cNvSpPr txBox="1"/>
          <p:nvPr/>
        </p:nvSpPr>
        <p:spPr>
          <a:xfrm>
            <a:off x="358850" y="5995784"/>
            <a:ext cx="159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4836113" y="6032684"/>
            <a:ext cx="159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Trebuchet MS"/>
                <a:ea typeface="Trebuchet MS"/>
                <a:cs typeface="Trebuchet MS"/>
                <a:sym typeface="Trebuchet MS"/>
              </a:rPr>
              <a:t>Fine-tuned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Source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1651575" y="302360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U: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10" name="Google Shape;710;p49"/>
          <p:cNvPicPr preferRelativeResize="0"/>
          <p:nvPr/>
        </p:nvPicPr>
        <p:blipFill rotWithShape="1">
          <a:blip r:embed="rId3">
            <a:alphaModFix/>
          </a:blip>
          <a:srcRect b="0" l="1056" r="82438" t="56747"/>
          <a:stretch/>
        </p:blipFill>
        <p:spPr>
          <a:xfrm>
            <a:off x="2556287" y="4429225"/>
            <a:ext cx="1356325" cy="19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9"/>
          <p:cNvPicPr preferRelativeResize="0"/>
          <p:nvPr/>
        </p:nvPicPr>
        <p:blipFill rotWithShape="1">
          <a:blip r:embed="rId4">
            <a:alphaModFix/>
          </a:blip>
          <a:srcRect b="21290" l="0" r="0" t="0"/>
          <a:stretch/>
        </p:blipFill>
        <p:spPr>
          <a:xfrm>
            <a:off x="677321" y="4507475"/>
            <a:ext cx="955466" cy="152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39841" l="64519" r="23853" t="28625"/>
          <a:stretch/>
        </p:blipFill>
        <p:spPr>
          <a:xfrm>
            <a:off x="5064000" y="4429225"/>
            <a:ext cx="1136625" cy="16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p49"/>
          <p:cNvCxnSpPr>
            <a:stCxn id="710" idx="0"/>
          </p:cNvCxnSpPr>
          <p:nvPr/>
        </p:nvCxnSpPr>
        <p:spPr>
          <a:xfrm rot="-5400000">
            <a:off x="3462000" y="3631375"/>
            <a:ext cx="570300" cy="1025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49"/>
          <p:cNvCxnSpPr>
            <a:stCxn id="711" idx="0"/>
            <a:endCxn id="712" idx="1"/>
          </p:cNvCxnSpPr>
          <p:nvPr/>
        </p:nvCxnSpPr>
        <p:spPr>
          <a:xfrm flipH="1" rot="-5400000">
            <a:off x="2728254" y="2934275"/>
            <a:ext cx="762600" cy="3909000"/>
          </a:xfrm>
          <a:prstGeom prst="bentConnector4">
            <a:avLst>
              <a:gd fmla="val -85058" name="adj1"/>
              <a:gd fmla="val 86761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p49"/>
          <p:cNvCxnSpPr>
            <a:stCxn id="712" idx="0"/>
          </p:cNvCxnSpPr>
          <p:nvPr/>
        </p:nvCxnSpPr>
        <p:spPr>
          <a:xfrm rot="10800000">
            <a:off x="5621212" y="3639325"/>
            <a:ext cx="11100" cy="78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49"/>
          <p:cNvSpPr txBox="1"/>
          <p:nvPr/>
        </p:nvSpPr>
        <p:spPr>
          <a:xfrm>
            <a:off x="358850" y="5995784"/>
            <a:ext cx="159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7" name="Google Shape;717;p49"/>
          <p:cNvSpPr txBox="1"/>
          <p:nvPr/>
        </p:nvSpPr>
        <p:spPr>
          <a:xfrm>
            <a:off x="4836113" y="6032684"/>
            <a:ext cx="159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Trebuchet MS"/>
                <a:ea typeface="Trebuchet MS"/>
                <a:cs typeface="Trebuchet MS"/>
                <a:sym typeface="Trebuchet MS"/>
              </a:rPr>
              <a:t>Fine-tuned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latin typeface="Trebuchet MS"/>
                <a:ea typeface="Trebuchet MS"/>
                <a:cs typeface="Trebuchet MS"/>
                <a:sym typeface="Trebuchet MS"/>
              </a:rPr>
              <a:t>Language Model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8" name="Google Shape;718;p49"/>
          <p:cNvSpPr txBox="1"/>
          <p:nvPr/>
        </p:nvSpPr>
        <p:spPr>
          <a:xfrm>
            <a:off x="600025" y="2656425"/>
            <a:ext cx="79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900">
                <a:latin typeface="Trebuchet MS"/>
                <a:ea typeface="Trebuchet MS"/>
                <a:cs typeface="Trebuchet MS"/>
                <a:sym typeface="Trebuchet MS"/>
              </a:rPr>
              <a:t>Dialogue Target</a:t>
            </a:r>
            <a:endParaRPr i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p4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4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Fine-tuning a LM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0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1031575" y="2311475"/>
            <a:ext cx="110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Linguistic issues solved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Leverages both LM and domain knowledge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6" name="Google Shape;726;p50"/>
          <p:cNvSpPr txBox="1"/>
          <p:nvPr/>
        </p:nvSpPr>
        <p:spPr>
          <a:xfrm>
            <a:off x="1031575" y="4368875"/>
            <a:ext cx="7450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Char char="●"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Cost of creating fine-tuning patterns from KB target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7" name="Google Shape;7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50" y="2082875"/>
            <a:ext cx="706800" cy="7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0" y="4372475"/>
            <a:ext cx="573499" cy="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4"/>
            </a:pPr>
            <a:r>
              <a:rPr lang="it-IT"/>
              <a:t>Dialogue Adaptation:</a:t>
            </a:r>
            <a:br>
              <a:rPr lang="it-IT"/>
            </a:br>
            <a:r>
              <a:rPr lang="it-IT"/>
              <a:t>Fine-tuning a LM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 txBox="1"/>
          <p:nvPr>
            <p:ph type="title"/>
          </p:nvPr>
        </p:nvSpPr>
        <p:spPr>
          <a:xfrm>
            <a:off x="677325" y="609600"/>
            <a:ext cx="8596800" cy="82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Dialogue Adaptation </a:t>
            </a:r>
            <a:r>
              <a:rPr lang="it-IT"/>
              <a:t>through</a:t>
            </a:r>
            <a:r>
              <a:rPr lang="it-IT"/>
              <a:t> FT</a:t>
            </a:r>
            <a:endParaRPr/>
          </a:p>
        </p:txBody>
      </p:sp>
      <p:sp>
        <p:nvSpPr>
          <p:cNvPr id="735" name="Google Shape;735;p51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00" y="1593425"/>
            <a:ext cx="7855865" cy="46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1- Utterances Creation</a:t>
            </a:r>
            <a:endParaRPr/>
          </a:p>
        </p:txBody>
      </p:sp>
      <p:sp>
        <p:nvSpPr>
          <p:cNvPr id="742" name="Google Shape;742;p52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3" name="Google Shape;7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00" y="1593425"/>
            <a:ext cx="7855865" cy="46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"/>
          <p:cNvSpPr txBox="1"/>
          <p:nvPr/>
        </p:nvSpPr>
        <p:spPr>
          <a:xfrm>
            <a:off x="1326975" y="3609600"/>
            <a:ext cx="5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9" name="Google Shape;749;p53"/>
          <p:cNvSpPr txBox="1"/>
          <p:nvPr/>
        </p:nvSpPr>
        <p:spPr>
          <a:xfrm>
            <a:off x="3751600" y="1056150"/>
            <a:ext cx="79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200">
                <a:latin typeface="Trebuchet MS"/>
                <a:ea typeface="Trebuchet MS"/>
                <a:cs typeface="Trebuchet MS"/>
                <a:sym typeface="Trebuchet MS"/>
              </a:rPr>
              <a:t>british</a:t>
            </a:r>
            <a:r>
              <a:rPr lang="it-IT" sz="2200">
                <a:latin typeface="Trebuchet MS"/>
                <a:ea typeface="Trebuchet MS"/>
                <a:cs typeface="Trebuchet MS"/>
                <a:sym typeface="Trebuchet MS"/>
              </a:rPr>
              <a:t> food restaurant”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50" name="Google Shape;750;p53"/>
          <p:cNvCxnSpPr>
            <a:stCxn id="751" idx="3"/>
            <a:endCxn id="749" idx="1"/>
          </p:cNvCxnSpPr>
          <p:nvPr/>
        </p:nvCxnSpPr>
        <p:spPr>
          <a:xfrm>
            <a:off x="1673500" y="1317750"/>
            <a:ext cx="207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53"/>
          <p:cNvSpPr txBox="1"/>
          <p:nvPr/>
        </p:nvSpPr>
        <p:spPr>
          <a:xfrm>
            <a:off x="2027000" y="979950"/>
            <a:ext cx="158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Trebuchet MS"/>
                <a:ea typeface="Trebuchet MS"/>
                <a:cs typeface="Trebuchet MS"/>
                <a:sym typeface="Trebuchet MS"/>
              </a:rPr>
              <a:t>randomly</a:t>
            </a:r>
            <a:r>
              <a:rPr lang="it-IT" sz="1200">
                <a:latin typeface="Trebuchet MS"/>
                <a:ea typeface="Trebuchet MS"/>
                <a:cs typeface="Trebuchet MS"/>
                <a:sym typeface="Trebuchet MS"/>
              </a:rPr>
              <a:t> extract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3" name="Google Shape;753;p53"/>
          <p:cNvSpPr/>
          <p:nvPr/>
        </p:nvSpPr>
        <p:spPr>
          <a:xfrm>
            <a:off x="1927825" y="3032250"/>
            <a:ext cx="1570800" cy="177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53"/>
          <p:cNvCxnSpPr/>
          <p:nvPr/>
        </p:nvCxnSpPr>
        <p:spPr>
          <a:xfrm>
            <a:off x="1926375" y="3413250"/>
            <a:ext cx="15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53"/>
          <p:cNvCxnSpPr/>
          <p:nvPr/>
        </p:nvCxnSpPr>
        <p:spPr>
          <a:xfrm>
            <a:off x="1926375" y="3794250"/>
            <a:ext cx="15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53"/>
          <p:cNvCxnSpPr/>
          <p:nvPr/>
        </p:nvCxnSpPr>
        <p:spPr>
          <a:xfrm>
            <a:off x="1926375" y="4175250"/>
            <a:ext cx="15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53"/>
          <p:cNvCxnSpPr/>
          <p:nvPr/>
        </p:nvCxnSpPr>
        <p:spPr>
          <a:xfrm>
            <a:off x="1926375" y="4556250"/>
            <a:ext cx="15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3"/>
          <p:cNvSpPr txBox="1"/>
          <p:nvPr/>
        </p:nvSpPr>
        <p:spPr>
          <a:xfrm>
            <a:off x="2240575" y="3049800"/>
            <a:ext cx="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Trentino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53"/>
          <p:cNvSpPr txBox="1"/>
          <p:nvPr/>
        </p:nvSpPr>
        <p:spPr>
          <a:xfrm>
            <a:off x="2348625" y="3413250"/>
            <a:ext cx="7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Italian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Google Shape;760;p53"/>
          <p:cNvSpPr txBox="1"/>
          <p:nvPr/>
        </p:nvSpPr>
        <p:spPr>
          <a:xfrm>
            <a:off x="2240575" y="3794250"/>
            <a:ext cx="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Sicilian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1" name="Google Shape;761;p53"/>
          <p:cNvSpPr txBox="1"/>
          <p:nvPr/>
        </p:nvSpPr>
        <p:spPr>
          <a:xfrm>
            <a:off x="2348625" y="4175250"/>
            <a:ext cx="7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Indian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2" name="Google Shape;762;p53"/>
          <p:cNvSpPr txBox="1"/>
          <p:nvPr/>
        </p:nvSpPr>
        <p:spPr>
          <a:xfrm>
            <a:off x="2348625" y="4403850"/>
            <a:ext cx="7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63" name="Google Shape;763;p53"/>
          <p:cNvCxnSpPr>
            <a:endCxn id="753" idx="1"/>
          </p:cNvCxnSpPr>
          <p:nvPr/>
        </p:nvCxnSpPr>
        <p:spPr>
          <a:xfrm>
            <a:off x="1376725" y="3918150"/>
            <a:ext cx="5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53"/>
          <p:cNvSpPr txBox="1"/>
          <p:nvPr/>
        </p:nvSpPr>
        <p:spPr>
          <a:xfrm>
            <a:off x="4394975" y="3062250"/>
            <a:ext cx="79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0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>
            <a:off x="4394975" y="3443250"/>
            <a:ext cx="79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000">
                <a:latin typeface="Trebuchet MS"/>
                <a:ea typeface="Trebuchet MS"/>
                <a:cs typeface="Trebuchet MS"/>
                <a:sym typeface="Trebuchet MS"/>
              </a:rPr>
              <a:t>Italian </a:t>
            </a: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Google Shape;766;p53"/>
          <p:cNvSpPr txBox="1"/>
          <p:nvPr/>
        </p:nvSpPr>
        <p:spPr>
          <a:xfrm>
            <a:off x="4394975" y="3824250"/>
            <a:ext cx="79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000">
                <a:latin typeface="Trebuchet MS"/>
                <a:ea typeface="Trebuchet MS"/>
                <a:cs typeface="Trebuchet MS"/>
                <a:sym typeface="Trebuchet MS"/>
              </a:rPr>
              <a:t>Sicilian </a:t>
            </a: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53"/>
          <p:cNvSpPr txBox="1"/>
          <p:nvPr/>
        </p:nvSpPr>
        <p:spPr>
          <a:xfrm>
            <a:off x="4394975" y="4205250"/>
            <a:ext cx="79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000">
                <a:latin typeface="Trebuchet MS"/>
                <a:ea typeface="Trebuchet MS"/>
                <a:cs typeface="Trebuchet MS"/>
                <a:sym typeface="Trebuchet MS"/>
              </a:rPr>
              <a:t>Indian </a:t>
            </a:r>
            <a:r>
              <a:rPr lang="it-IT" sz="20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68" name="Google Shape;768;p53"/>
          <p:cNvCxnSpPr/>
          <p:nvPr/>
        </p:nvCxnSpPr>
        <p:spPr>
          <a:xfrm>
            <a:off x="3631700" y="3260450"/>
            <a:ext cx="6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53"/>
          <p:cNvCxnSpPr/>
          <p:nvPr/>
        </p:nvCxnSpPr>
        <p:spPr>
          <a:xfrm>
            <a:off x="3631700" y="3641450"/>
            <a:ext cx="6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53"/>
          <p:cNvCxnSpPr/>
          <p:nvPr/>
        </p:nvCxnSpPr>
        <p:spPr>
          <a:xfrm>
            <a:off x="3631700" y="4022450"/>
            <a:ext cx="6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53"/>
          <p:cNvCxnSpPr/>
          <p:nvPr/>
        </p:nvCxnSpPr>
        <p:spPr>
          <a:xfrm>
            <a:off x="3631700" y="4403450"/>
            <a:ext cx="6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53"/>
          <p:cNvSpPr/>
          <p:nvPr/>
        </p:nvSpPr>
        <p:spPr>
          <a:xfrm rot="-5400000">
            <a:off x="6680600" y="2365050"/>
            <a:ext cx="506700" cy="4949100"/>
          </a:xfrm>
          <a:prstGeom prst="leftBrace">
            <a:avLst>
              <a:gd fmla="val 48347" name="adj1"/>
              <a:gd fmla="val 22895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/>
          <p:nvPr/>
        </p:nvSpPr>
        <p:spPr>
          <a:xfrm>
            <a:off x="1926375" y="2776500"/>
            <a:ext cx="1570800" cy="32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restaurant-food</a:t>
            </a:r>
            <a:endParaRPr sz="1600"/>
          </a:p>
        </p:txBody>
      </p:sp>
      <p:sp>
        <p:nvSpPr>
          <p:cNvPr id="774" name="Google Shape;774;p53"/>
          <p:cNvSpPr txBox="1"/>
          <p:nvPr/>
        </p:nvSpPr>
        <p:spPr>
          <a:xfrm>
            <a:off x="2619500" y="1937925"/>
            <a:ext cx="79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i="1" lang="it-IT" sz="2200">
                <a:latin typeface="Trebuchet MS"/>
                <a:ea typeface="Trebuchet MS"/>
                <a:cs typeface="Trebuchet MS"/>
                <a:sym typeface="Trebuchet MS"/>
              </a:rPr>
              <a:t>&lt;restaurant-food&gt;</a:t>
            </a:r>
            <a:r>
              <a:rPr b="1" lang="it-IT" sz="2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2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75" name="Google Shape;775;p53"/>
          <p:cNvCxnSpPr/>
          <p:nvPr/>
        </p:nvCxnSpPr>
        <p:spPr>
          <a:xfrm>
            <a:off x="6452600" y="1520250"/>
            <a:ext cx="0" cy="5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53"/>
          <p:cNvCxnSpPr/>
          <p:nvPr/>
        </p:nvCxnSpPr>
        <p:spPr>
          <a:xfrm>
            <a:off x="6452600" y="2434650"/>
            <a:ext cx="0" cy="5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7" name="Google Shape;7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50" y="701326"/>
            <a:ext cx="1353775" cy="14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75" y="3121588"/>
            <a:ext cx="1276650" cy="159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600" y="5119650"/>
            <a:ext cx="1276650" cy="160634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3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2- Domain Fine-tuning</a:t>
            </a:r>
            <a:endParaRPr/>
          </a:p>
        </p:txBody>
      </p:sp>
      <p:sp>
        <p:nvSpPr>
          <p:cNvPr id="786" name="Google Shape;786;p54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7" name="Google Shape;7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00" y="1593425"/>
            <a:ext cx="7855865" cy="46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2" name="Google Shape;792;p55"/>
          <p:cNvCxnSpPr>
            <a:stCxn id="793" idx="3"/>
          </p:cNvCxnSpPr>
          <p:nvPr/>
        </p:nvCxnSpPr>
        <p:spPr>
          <a:xfrm>
            <a:off x="2197500" y="3278813"/>
            <a:ext cx="167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55"/>
          <p:cNvCxnSpPr/>
          <p:nvPr/>
        </p:nvCxnSpPr>
        <p:spPr>
          <a:xfrm>
            <a:off x="5817475" y="3278813"/>
            <a:ext cx="161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5" name="Google Shape;7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133600"/>
            <a:ext cx="2560962" cy="27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950" y="2125099"/>
            <a:ext cx="2560950" cy="279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575" y="1596900"/>
            <a:ext cx="2713900" cy="34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5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3- Slot-values Generation</a:t>
            </a:r>
            <a:endParaRPr/>
          </a:p>
        </p:txBody>
      </p:sp>
      <p:sp>
        <p:nvSpPr>
          <p:cNvPr id="804" name="Google Shape;804;p56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05" name="Google Shape;80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00" y="1593425"/>
            <a:ext cx="7855865" cy="46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sp>
        <p:nvSpPr>
          <p:cNvPr id="191" name="Google Shape;191;p21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80350" y="1446725"/>
            <a:ext cx="5467901" cy="5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Data Driven Conversational Systems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197" name="Google Shape;197;p21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cxnSp>
        <p:nvCxnSpPr>
          <p:cNvPr id="198" name="Google Shape;198;p21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1"/>
          <p:cNvCxnSpPr>
            <a:stCxn id="196" idx="3"/>
            <a:endCxn id="197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1"/>
          <p:cNvCxnSpPr>
            <a:stCxn id="197" idx="3"/>
            <a:endCxn id="190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1"/>
          <p:cNvCxnSpPr>
            <a:stCxn id="190" idx="2"/>
            <a:endCxn id="195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1"/>
          <p:cNvCxnSpPr>
            <a:stCxn id="202" idx="2"/>
            <a:endCxn id="196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1"/>
          <p:cNvCxnSpPr>
            <a:stCxn id="202" idx="2"/>
            <a:endCxn id="197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1"/>
          <p:cNvCxnSpPr>
            <a:stCxn id="202" idx="2"/>
            <a:endCxn id="190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206" name="Google Shape;20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1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" name="Google Shape;208;p21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2" name="Google Shape;212;p21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5" y="1444000"/>
            <a:ext cx="5467901" cy="5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1100525" y="2140200"/>
            <a:ext cx="3424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I am looking for a </a:t>
            </a:r>
            <a:br>
              <a:rPr lang="it-IT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european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food restaurant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in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expensive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price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range. Can you help with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that?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There are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of those. What area do you want to dine in?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In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centre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of town please.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How about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Eraina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? Shall I book you a table?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Yes, please. It will be just me and I’d like to eat at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21:00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 on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same day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 as my train.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OK, I’ve got you booked. The reference number is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VMNDMKV2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and they’ll hold you table for 15 minutes.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8" name="Google Shape;218;p21"/>
          <p:cNvCxnSpPr/>
          <p:nvPr/>
        </p:nvCxnSpPr>
        <p:spPr>
          <a:xfrm flipH="1">
            <a:off x="890450" y="1477113"/>
            <a:ext cx="3874200" cy="39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1"/>
          <p:cNvCxnSpPr/>
          <p:nvPr/>
        </p:nvCxnSpPr>
        <p:spPr>
          <a:xfrm flipH="1">
            <a:off x="4702025" y="2405775"/>
            <a:ext cx="750000" cy="37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7359800" y="1579750"/>
            <a:ext cx="4218900" cy="24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1"/>
          <p:cNvCxnSpPr/>
          <p:nvPr/>
        </p:nvCxnSpPr>
        <p:spPr>
          <a:xfrm>
            <a:off x="6597800" y="2378925"/>
            <a:ext cx="1226700" cy="373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1"/>
          <p:cNvSpPr txBox="1"/>
          <p:nvPr/>
        </p:nvSpPr>
        <p:spPr>
          <a:xfrm>
            <a:off x="8426375" y="3250850"/>
            <a:ext cx="342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{“name”: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Eraina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“food”: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european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“price”: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expensive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 ...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},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...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                      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8537400" y="3434100"/>
            <a:ext cx="967800" cy="1260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9578175" y="3434100"/>
            <a:ext cx="1208700" cy="1260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1"/>
          <p:cNvCxnSpPr>
            <a:stCxn id="223" idx="0"/>
          </p:cNvCxnSpPr>
          <p:nvPr/>
        </p:nvCxnSpPr>
        <p:spPr>
          <a:xfrm flipH="1" rot="10800000">
            <a:off x="9021300" y="2546100"/>
            <a:ext cx="624600" cy="8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>
            <a:stCxn id="224" idx="0"/>
          </p:cNvCxnSpPr>
          <p:nvPr/>
        </p:nvCxnSpPr>
        <p:spPr>
          <a:xfrm flipH="1" rot="10800000">
            <a:off x="10182525" y="3066600"/>
            <a:ext cx="281100" cy="36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1"/>
          <p:cNvSpPr txBox="1"/>
          <p:nvPr/>
        </p:nvSpPr>
        <p:spPr>
          <a:xfrm>
            <a:off x="9333050" y="2072075"/>
            <a:ext cx="271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latin typeface="Trebuchet MS"/>
                <a:ea typeface="Trebuchet MS"/>
                <a:cs typeface="Trebuchet MS"/>
                <a:sym typeface="Trebuchet MS"/>
              </a:rPr>
              <a:t>SLOT-NAME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9896975" y="2661450"/>
            <a:ext cx="271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latin typeface="Trebuchet MS"/>
                <a:ea typeface="Trebuchet MS"/>
                <a:cs typeface="Trebuchet MS"/>
                <a:sym typeface="Trebuchet MS"/>
              </a:rPr>
              <a:t>SLOT-VALUE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1" name="Google Shape;811;p57"/>
          <p:cNvSpPr txBox="1"/>
          <p:nvPr/>
        </p:nvSpPr>
        <p:spPr>
          <a:xfrm>
            <a:off x="2873225" y="354875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british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2" name="Google Shape;812;p5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3 - Slot-value Generation</a:t>
            </a:r>
            <a:endParaRPr/>
          </a:p>
        </p:txBody>
      </p:sp>
      <p:cxnSp>
        <p:nvCxnSpPr>
          <p:cNvPr id="813" name="Google Shape;813;p57"/>
          <p:cNvCxnSpPr>
            <a:stCxn id="814" idx="3"/>
            <a:endCxn id="811" idx="0"/>
          </p:cNvCxnSpPr>
          <p:nvPr/>
        </p:nvCxnSpPr>
        <p:spPr>
          <a:xfrm>
            <a:off x="2350925" y="2583050"/>
            <a:ext cx="4491900" cy="965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5" name="Google Shape;8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7550"/>
            <a:ext cx="2127600" cy="2277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8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Google Shape;821;p58"/>
          <p:cNvSpPr txBox="1"/>
          <p:nvPr/>
        </p:nvSpPr>
        <p:spPr>
          <a:xfrm>
            <a:off x="2873225" y="354875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[MASK]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2" name="Google Shape;822;p5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3 - Slot-value Generation</a:t>
            </a:r>
            <a:endParaRPr/>
          </a:p>
        </p:txBody>
      </p:sp>
      <p:cxnSp>
        <p:nvCxnSpPr>
          <p:cNvPr id="823" name="Google Shape;823;p58"/>
          <p:cNvCxnSpPr>
            <a:stCxn id="824" idx="3"/>
            <a:endCxn id="821" idx="0"/>
          </p:cNvCxnSpPr>
          <p:nvPr/>
        </p:nvCxnSpPr>
        <p:spPr>
          <a:xfrm>
            <a:off x="2350925" y="2583050"/>
            <a:ext cx="4491900" cy="965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5" name="Google Shape;8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7550"/>
            <a:ext cx="2127600" cy="2277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9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1" name="Google Shape;831;p59"/>
          <p:cNvSpPr txBox="1"/>
          <p:nvPr/>
        </p:nvSpPr>
        <p:spPr>
          <a:xfrm>
            <a:off x="2873225" y="354875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2" name="Google Shape;832;p5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3 - Slot-value Generation</a:t>
            </a:r>
            <a:endParaRPr/>
          </a:p>
        </p:txBody>
      </p:sp>
      <p:cxnSp>
        <p:nvCxnSpPr>
          <p:cNvPr id="833" name="Google Shape;833;p59"/>
          <p:cNvCxnSpPr>
            <a:stCxn id="834" idx="3"/>
            <a:endCxn id="831" idx="0"/>
          </p:cNvCxnSpPr>
          <p:nvPr/>
        </p:nvCxnSpPr>
        <p:spPr>
          <a:xfrm>
            <a:off x="2350925" y="2583050"/>
            <a:ext cx="4491900" cy="965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59"/>
          <p:cNvSpPr/>
          <p:nvPr/>
        </p:nvSpPr>
        <p:spPr>
          <a:xfrm>
            <a:off x="5702775" y="4757675"/>
            <a:ext cx="1432200" cy="16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/>
              <a:t>trattoria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/>
              <a:t>Trentino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/>
              <a:t>Italian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/>
              <a:t>Sicilian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/>
              <a:t>pizzeria</a:t>
            </a:r>
            <a:endParaRPr sz="1900"/>
          </a:p>
        </p:txBody>
      </p:sp>
      <p:cxnSp>
        <p:nvCxnSpPr>
          <p:cNvPr id="836" name="Google Shape;836;p59"/>
          <p:cNvCxnSpPr/>
          <p:nvPr/>
        </p:nvCxnSpPr>
        <p:spPr>
          <a:xfrm>
            <a:off x="4356475" y="5464038"/>
            <a:ext cx="100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59"/>
          <p:cNvCxnSpPr/>
          <p:nvPr/>
        </p:nvCxnSpPr>
        <p:spPr>
          <a:xfrm rot="10800000">
            <a:off x="6408175" y="4122138"/>
            <a:ext cx="0" cy="50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p59"/>
          <p:cNvSpPr/>
          <p:nvPr/>
        </p:nvSpPr>
        <p:spPr>
          <a:xfrm>
            <a:off x="5878275" y="5168825"/>
            <a:ext cx="1081200" cy="321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7550"/>
            <a:ext cx="2127600" cy="227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850" y="4658425"/>
            <a:ext cx="2020625" cy="2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0"/>
          <p:cNvSpPr txBox="1"/>
          <p:nvPr/>
        </p:nvSpPr>
        <p:spPr>
          <a:xfrm>
            <a:off x="9479775" y="57000"/>
            <a:ext cx="2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6" name="Google Shape;846;p60"/>
          <p:cNvSpPr txBox="1"/>
          <p:nvPr/>
        </p:nvSpPr>
        <p:spPr>
          <a:xfrm>
            <a:off x="2873225" y="3548750"/>
            <a:ext cx="79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“I’m looking for a </a:t>
            </a:r>
            <a:r>
              <a:rPr b="1" lang="it-IT" sz="2800">
                <a:latin typeface="Trebuchet MS"/>
                <a:ea typeface="Trebuchet MS"/>
                <a:cs typeface="Trebuchet MS"/>
                <a:sym typeface="Trebuchet MS"/>
              </a:rPr>
              <a:t>Trentino </a:t>
            </a:r>
            <a:r>
              <a:rPr lang="it-IT" sz="2800">
                <a:latin typeface="Trebuchet MS"/>
                <a:ea typeface="Trebuchet MS"/>
                <a:cs typeface="Trebuchet MS"/>
                <a:sym typeface="Trebuchet MS"/>
              </a:rPr>
              <a:t>food restaurant”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p6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3 - Slot-value Generation</a:t>
            </a:r>
            <a:endParaRPr/>
          </a:p>
        </p:txBody>
      </p:sp>
      <p:cxnSp>
        <p:nvCxnSpPr>
          <p:cNvPr id="848" name="Google Shape;848;p60"/>
          <p:cNvCxnSpPr>
            <a:stCxn id="849" idx="3"/>
            <a:endCxn id="846" idx="0"/>
          </p:cNvCxnSpPr>
          <p:nvPr/>
        </p:nvCxnSpPr>
        <p:spPr>
          <a:xfrm>
            <a:off x="2350925" y="2583050"/>
            <a:ext cx="4491900" cy="965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0" name="Google Shape;850;p60"/>
          <p:cNvCxnSpPr>
            <a:stCxn id="846" idx="2"/>
          </p:cNvCxnSpPr>
          <p:nvPr/>
        </p:nvCxnSpPr>
        <p:spPr>
          <a:xfrm>
            <a:off x="6842825" y="4164350"/>
            <a:ext cx="0" cy="48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1" name="Google Shape;8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96150"/>
            <a:ext cx="1786475" cy="19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825" y="4721450"/>
            <a:ext cx="2272300" cy="20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/>
          <p:nvPr>
            <p:ph idx="1" type="body"/>
          </p:nvPr>
        </p:nvSpPr>
        <p:spPr>
          <a:xfrm>
            <a:off x="677325" y="1520250"/>
            <a:ext cx="8917200" cy="224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5440" lvl="0" marL="457200" rtl="0" algn="l">
              <a:spcBef>
                <a:spcPts val="1000"/>
              </a:spcBef>
              <a:spcAft>
                <a:spcPts val="0"/>
              </a:spcAft>
              <a:buSzPts val="1840"/>
              <a:buChar char="►"/>
            </a:pPr>
            <a:r>
              <a:rPr b="1" lang="it-IT" sz="2200"/>
              <a:t>Experiment: </a:t>
            </a:r>
            <a:r>
              <a:rPr lang="it-IT" sz="2200"/>
              <a:t>We trained the DST models TRADE and TripPy on the datasets adapted through </a:t>
            </a:r>
            <a:r>
              <a:rPr b="1" lang="it-IT" sz="2200"/>
              <a:t>Fine-tuning Dialogue Adaptation</a:t>
            </a:r>
            <a:r>
              <a:rPr lang="it-IT" sz="2200"/>
              <a:t>, and compared the performances with the No-Adaptation setting.</a:t>
            </a:r>
            <a:r>
              <a:rPr lang="it-IT" sz="2200"/>
              <a:t> </a:t>
            </a:r>
            <a:br>
              <a:rPr lang="it-IT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►"/>
            </a:pPr>
            <a:r>
              <a:rPr lang="it-IT" sz="2200"/>
              <a:t>Both models show a </a:t>
            </a:r>
            <a:r>
              <a:rPr lang="it-IT" sz="2200"/>
              <a:t>significant</a:t>
            </a:r>
            <a:r>
              <a:rPr lang="it-IT" sz="2200"/>
              <a:t> improvement in the JGA performances.</a:t>
            </a:r>
            <a:endParaRPr sz="2200"/>
          </a:p>
        </p:txBody>
      </p:sp>
      <p:sp>
        <p:nvSpPr>
          <p:cNvPr id="858" name="Google Shape;858;p61"/>
          <p:cNvSpPr txBox="1"/>
          <p:nvPr>
            <p:ph type="title"/>
          </p:nvPr>
        </p:nvSpPr>
        <p:spPr>
          <a:xfrm>
            <a:off x="448725" y="609600"/>
            <a:ext cx="9511500" cy="82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400"/>
              <a:t>Results</a:t>
            </a:r>
            <a:endParaRPr sz="3400"/>
          </a:p>
        </p:txBody>
      </p:sp>
      <p:pic>
        <p:nvPicPr>
          <p:cNvPr id="859" name="Google Shape;8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75" y="3760950"/>
            <a:ext cx="6053994" cy="27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2"/>
          <p:cNvSpPr txBox="1"/>
          <p:nvPr>
            <p:ph type="title"/>
          </p:nvPr>
        </p:nvSpPr>
        <p:spPr>
          <a:xfrm>
            <a:off x="677325" y="609600"/>
            <a:ext cx="8596800" cy="87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Conclusion</a:t>
            </a:r>
            <a:endParaRPr/>
          </a:p>
        </p:txBody>
      </p:sp>
      <p:sp>
        <p:nvSpPr>
          <p:cNvPr id="865" name="Google Shape;865;p62"/>
          <p:cNvSpPr txBox="1"/>
          <p:nvPr>
            <p:ph idx="1" type="body"/>
          </p:nvPr>
        </p:nvSpPr>
        <p:spPr>
          <a:xfrm>
            <a:off x="677325" y="1545025"/>
            <a:ext cx="8596800" cy="458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►"/>
            </a:pPr>
            <a:r>
              <a:rPr lang="it-IT" sz="2500"/>
              <a:t>Domain changes cause a </a:t>
            </a:r>
            <a:r>
              <a:rPr b="1" lang="it-IT" sz="2500"/>
              <a:t>degradation of model’s performance</a:t>
            </a:r>
            <a:r>
              <a:rPr lang="it-IT" sz="2500"/>
              <a:t>.</a:t>
            </a:r>
            <a:br>
              <a:rPr b="1" lang="it-IT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►"/>
            </a:pPr>
            <a:r>
              <a:rPr lang="it-IT" sz="2500"/>
              <a:t>T</a:t>
            </a:r>
            <a:r>
              <a:rPr lang="it-IT" sz="2500"/>
              <a:t>echniques for</a:t>
            </a:r>
            <a:r>
              <a:rPr b="1" lang="it-IT" sz="2500"/>
              <a:t> adapting </a:t>
            </a:r>
            <a:r>
              <a:rPr b="1" lang="it-IT" sz="2500"/>
              <a:t>training</a:t>
            </a:r>
            <a:r>
              <a:rPr b="1" lang="it-IT" sz="2500"/>
              <a:t> dialogues </a:t>
            </a:r>
            <a:r>
              <a:rPr lang="it-IT" sz="2500"/>
              <a:t>are needed.</a:t>
            </a:r>
            <a:br>
              <a:rPr lang="it-IT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►"/>
            </a:pPr>
            <a:r>
              <a:rPr b="1" lang="it-IT" sz="2500"/>
              <a:t>Fine-tuned language models</a:t>
            </a:r>
            <a:r>
              <a:rPr lang="it-IT" sz="2500"/>
              <a:t> for generating slot-values shows encouraging results.</a:t>
            </a:r>
            <a:br>
              <a:rPr lang="it-IT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►"/>
            </a:pPr>
            <a:r>
              <a:rPr lang="it-IT" sz="2500"/>
              <a:t>Many other different </a:t>
            </a:r>
            <a:r>
              <a:rPr b="1" lang="it-IT" sz="2500"/>
              <a:t>dialogue adaptation strategies</a:t>
            </a:r>
            <a:r>
              <a:rPr lang="it-IT" sz="2500"/>
              <a:t> are possible (e.g. generating the whole sentence).</a:t>
            </a:r>
            <a:br>
              <a:rPr lang="it-IT" sz="2500"/>
            </a:b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References</a:t>
            </a:r>
            <a:endParaRPr/>
          </a:p>
        </p:txBody>
      </p:sp>
      <p:sp>
        <p:nvSpPr>
          <p:cNvPr id="871" name="Google Shape;871;p63"/>
          <p:cNvSpPr txBox="1"/>
          <p:nvPr>
            <p:ph idx="1" type="body"/>
          </p:nvPr>
        </p:nvSpPr>
        <p:spPr>
          <a:xfrm>
            <a:off x="677325" y="1621600"/>
            <a:ext cx="8596800" cy="42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it-IT"/>
              <a:t>Jie Cao and Yi Zhang. </a:t>
            </a:r>
            <a:r>
              <a:rPr b="1" lang="it-IT"/>
              <a:t>“A Comparative Study on Schema-Guided Dialogue State Tracking”</a:t>
            </a:r>
            <a:r>
              <a:rPr lang="it-IT"/>
              <a:t>. In: Proceedings of the 2021 Conference of the North American Chapter of the Association for Computational Linguistics: Human Language Technologies. 2021, pp. 782–796.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it-IT"/>
              <a:t>Zhaojiang Lin et al. </a:t>
            </a:r>
            <a:r>
              <a:rPr b="1" lang="it-IT"/>
              <a:t>“Leveraging Slot Descriptions for Zero-Shot Cross-Domain Dialogue State Tracking”</a:t>
            </a:r>
            <a:r>
              <a:rPr lang="it-IT"/>
              <a:t>. In: arXiv preprint arXiv:2105.04222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it-IT"/>
              <a:t>Yuheng Du et al. </a:t>
            </a:r>
            <a:r>
              <a:rPr b="1" lang="it-IT"/>
              <a:t>“Schema-Guided Natural Language Generation”</a:t>
            </a:r>
            <a:r>
              <a:rPr lang="it-IT"/>
              <a:t>. In: arXiv preprint arXiv:2005.05480 (2020).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it-IT"/>
              <a:t>Yue Feng, Yang Wang, and Hang Li. </a:t>
            </a:r>
            <a:r>
              <a:rPr b="1" lang="it-IT"/>
              <a:t>“A Sequence-to-Sequence Approach to Dialogue State Tracking”</a:t>
            </a:r>
            <a:r>
              <a:rPr lang="it-IT"/>
              <a:t>. In: arXiv preprint arXiv:2011.09553 (2020).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it-IT"/>
              <a:t>Andrea Madotto, Chien-Sheng Wu, and Pascale Fung. </a:t>
            </a:r>
            <a:r>
              <a:rPr b="1" lang="it-IT"/>
              <a:t>“Mem2seq: Effectivelyincorporating knowledge bases into end-to-end task-oriented dialog systems”</a:t>
            </a:r>
            <a:r>
              <a:rPr lang="it-IT"/>
              <a:t>. In: arXiv preprint arXiv:1804.08217 (2018).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References</a:t>
            </a:r>
            <a:endParaRPr/>
          </a:p>
        </p:txBody>
      </p:sp>
      <p:sp>
        <p:nvSpPr>
          <p:cNvPr id="877" name="Google Shape;877;p64"/>
          <p:cNvSpPr txBox="1"/>
          <p:nvPr>
            <p:ph idx="1" type="body"/>
          </p:nvPr>
        </p:nvSpPr>
        <p:spPr>
          <a:xfrm>
            <a:off x="677325" y="1621600"/>
            <a:ext cx="8596800" cy="42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 startAt="6"/>
            </a:pPr>
            <a:r>
              <a:rPr lang="it-IT"/>
              <a:t>Sainbayar Sukhbaatar et al. </a:t>
            </a:r>
            <a:r>
              <a:rPr b="1" lang="it-IT"/>
              <a:t>“End-to-end memory networks”</a:t>
            </a:r>
            <a:r>
              <a:rPr lang="it-IT"/>
              <a:t>. In: arXiv preprint arXiv:1503.08895 (2015).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6"/>
            </a:pPr>
            <a:r>
              <a:rPr lang="it-IT"/>
              <a:t>Vardaan Pahuja et al. </a:t>
            </a:r>
            <a:r>
              <a:rPr b="1" lang="it-IT"/>
              <a:t>“A Systematic Investigation of KB-Text Embedding Alignment at Scale”</a:t>
            </a:r>
            <a:r>
              <a:rPr lang="it-IT"/>
              <a:t>. In: arXiv preprint arXiv:2106.01586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6"/>
            </a:pPr>
            <a:r>
              <a:rPr lang="it-IT"/>
              <a:t>J Neeraja, Vivek Gupta, and Vivek Srikumar. </a:t>
            </a:r>
            <a:r>
              <a:rPr b="1" lang="it-IT"/>
              <a:t>“Incorporating External Knowledge to Enhance Tabular Reasoning”</a:t>
            </a:r>
            <a:r>
              <a:rPr lang="it-IT"/>
              <a:t>. In: arXiv preprint arXiv:2104.0424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6"/>
            </a:pPr>
            <a:r>
              <a:rPr lang="it-IT"/>
              <a:t>Puhai Yang, Heyan Huang, and Xian-Ling Mao. </a:t>
            </a:r>
            <a:r>
              <a:rPr b="1" lang="it-IT"/>
              <a:t>“Comprehensive Study: How the Context Information of Different Granularity Affects Dialogue State Tracking?”</a:t>
            </a:r>
            <a:r>
              <a:rPr lang="it-IT"/>
              <a:t> In: arXiv preprint arXiv:2105.03571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6"/>
            </a:pPr>
            <a:r>
              <a:rPr lang="it-IT"/>
              <a:t>Jinyu Guo et al. </a:t>
            </a:r>
            <a:r>
              <a:rPr b="1" lang="it-IT"/>
              <a:t>“Dual Slot Selector via Local Reliability Verification for Dialogue State Tracking”</a:t>
            </a:r>
            <a:r>
              <a:rPr lang="it-IT"/>
              <a:t>. In: arXiv preprint arXiv:2107.12578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6"/>
            </a:pPr>
            <a:r>
              <a:rPr lang="it-IT"/>
              <a:t>Constantinos Karouzos, Georgios Paraskevopoulos, and Alexandros Potamianos. </a:t>
            </a:r>
            <a:r>
              <a:rPr b="1" lang="it-IT"/>
              <a:t>“UDALM: Unsupervised Domain Adaptation through Language Modeling”</a:t>
            </a:r>
            <a:r>
              <a:rPr lang="it-IT"/>
              <a:t>. In: arXiv preprint arXiv:2104.07078 (2021).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References</a:t>
            </a:r>
            <a:endParaRPr/>
          </a:p>
        </p:txBody>
      </p:sp>
      <p:sp>
        <p:nvSpPr>
          <p:cNvPr id="883" name="Google Shape;883;p65"/>
          <p:cNvSpPr txBox="1"/>
          <p:nvPr>
            <p:ph idx="1" type="body"/>
          </p:nvPr>
        </p:nvSpPr>
        <p:spPr>
          <a:xfrm>
            <a:off x="677325" y="1621600"/>
            <a:ext cx="8596800" cy="42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 startAt="12"/>
            </a:pPr>
            <a:r>
              <a:rPr lang="it-IT"/>
              <a:t>Nghia Ngo Trung, Duy Phung, and Thien Huu Nguyen. </a:t>
            </a:r>
            <a:r>
              <a:rPr b="1" lang="it-IT"/>
              <a:t>“Unsupervised Domain Adaptation for Event Detection using Domain-specific Adapters”</a:t>
            </a:r>
            <a:r>
              <a:rPr lang="it-IT"/>
              <a:t>. In: Findings of the Association for Computational Linguistics: ACL-IJCNLP 2021. 2021, pp. 4015–4025.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12"/>
            </a:pPr>
            <a:r>
              <a:rPr lang="it-IT"/>
              <a:t>Bo Zhang et al. </a:t>
            </a:r>
            <a:r>
              <a:rPr b="1" lang="it-IT"/>
              <a:t>“Matching Distributions between Model and Data: Cross-domain Knowledge Distillation for Unsupervised Domain Adaptation”</a:t>
            </a:r>
            <a:r>
              <a:rPr lang="it-IT"/>
              <a:t>. In: Proceedings of the 59th Annual Meeting of the Association for Computational Linguistics and the 11th International Joint Conference on Natural Language Processing (Volume 1: Long Papers). 2021, pp. 5423–5433.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12"/>
            </a:pPr>
            <a:r>
              <a:rPr lang="it-IT"/>
              <a:t>Qingbin Liu et al. </a:t>
            </a:r>
            <a:r>
              <a:rPr b="1" lang="it-IT"/>
              <a:t>“Domain-Lifelong Learning for Dialogue State Tracking via Knowledge Preservation Networks”</a:t>
            </a:r>
            <a:r>
              <a:rPr lang="it-IT"/>
              <a:t>. In: Proceedings of the 2021 Conference on Empirical Methods in Natural Language Processing. 2021, pp. 2301–2311.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12"/>
            </a:pPr>
            <a:r>
              <a:rPr lang="it-IT"/>
              <a:t>Piyawat Lertvittayakumjorn, Daniele Bonadiman, and Saab Mansour. </a:t>
            </a:r>
            <a:r>
              <a:rPr b="1" lang="it-IT"/>
              <a:t>“Knowledge-Driven Slot Constraints for Goal-Oriented Dialogue Systems”</a:t>
            </a:r>
            <a:r>
              <a:rPr lang="it-IT"/>
              <a:t>. In: Proceedings of the 2021 Conference of the North American Chapter of the Association for Computational Linguistics: Human Language Technologies. 2021, pp. 3407–3419.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References</a:t>
            </a:r>
            <a:endParaRPr/>
          </a:p>
        </p:txBody>
      </p:sp>
      <p:sp>
        <p:nvSpPr>
          <p:cNvPr id="889" name="Google Shape;889;p66"/>
          <p:cNvSpPr txBox="1"/>
          <p:nvPr>
            <p:ph idx="1" type="body"/>
          </p:nvPr>
        </p:nvSpPr>
        <p:spPr>
          <a:xfrm>
            <a:off x="677325" y="1621600"/>
            <a:ext cx="8596800" cy="42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 startAt="16"/>
            </a:pPr>
            <a:r>
              <a:rPr lang="it-IT"/>
              <a:t>Tiziano Labruna and Bernardo Magnini. </a:t>
            </a:r>
            <a:r>
              <a:rPr b="1" lang="it-IT"/>
              <a:t>“Addressing Slot-Value Changes in Task-oriented Dialogue Systems Through Dialogue Domain Adaptation”</a:t>
            </a:r>
            <a:r>
              <a:rPr lang="it-IT"/>
              <a:t>. In: International Conference Recent Advances In Natural Language Processing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16"/>
            </a:pPr>
            <a:r>
              <a:rPr lang="it-IT"/>
              <a:t>Tiziano Labruna and Bernardo Magnini. </a:t>
            </a:r>
            <a:r>
              <a:rPr b="1" lang="it-IT"/>
              <a:t>“From Cambridge to Pisa: A Journey into Cross-Lingual Dialogue Domain Adaptation for Conversational Agents”</a:t>
            </a:r>
            <a:r>
              <a:rPr lang="it-IT"/>
              <a:t>. (2021).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 startAt="16"/>
            </a:pPr>
            <a:r>
              <a:rPr lang="it-IT"/>
              <a:t>Tiziano Labruna and Bernardo Magnini. </a:t>
            </a:r>
            <a:r>
              <a:rPr b="1" lang="it-IT"/>
              <a:t>“Fine-Tuning BERT for Generative Dialogue Domain Adaptation”</a:t>
            </a:r>
            <a:r>
              <a:rPr lang="it-IT"/>
              <a:t>. In: Text, Speech, and Dialogue. 2022, pp. 490–501.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sp>
        <p:nvSpPr>
          <p:cNvPr id="234" name="Google Shape;234;p22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80350" y="1446725"/>
            <a:ext cx="5467901" cy="5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/>
          <p:nvPr/>
        </p:nvSpPr>
        <p:spPr>
          <a:xfrm>
            <a:off x="8377300" y="3568400"/>
            <a:ext cx="2773200" cy="1505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Data Driven Conversational Systems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239" name="Google Shape;2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241" name="Google Shape;241;p22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cxnSp>
        <p:nvCxnSpPr>
          <p:cNvPr id="242" name="Google Shape;242;p22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2"/>
          <p:cNvCxnSpPr>
            <a:stCxn id="240" idx="3"/>
            <a:endCxn id="241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2"/>
          <p:cNvCxnSpPr>
            <a:stCxn id="241" idx="3"/>
            <a:endCxn id="233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2"/>
          <p:cNvCxnSpPr>
            <a:stCxn id="233" idx="2"/>
            <a:endCxn id="239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2"/>
          <p:cNvCxnSpPr>
            <a:stCxn id="246" idx="2"/>
            <a:endCxn id="240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2"/>
          <p:cNvCxnSpPr>
            <a:stCxn id="246" idx="2"/>
            <a:endCxn id="241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>
            <a:stCxn id="246" idx="2"/>
            <a:endCxn id="233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250" name="Google Shape;25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2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2" name="Google Shape;252;p22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7" name="Google Shape;2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5" y="1444000"/>
            <a:ext cx="5467901" cy="5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1100525" y="2140200"/>
            <a:ext cx="3424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I am looking for a </a:t>
            </a:r>
            <a:br>
              <a:rPr lang="it-IT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european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food restaurant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in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expensive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price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range. Can you help with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that?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There are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of those. What area do you want to dine in?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In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centre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of town please.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How about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Eraina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? Shall I book you a table?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Yes, please. It will be just me and I’d like to eat at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21:00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 on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same day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 as my train.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OK, I’ve got you booked. The reference number is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VMNDMKV2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and they’ll hold you table for 15 minutes.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2" name="Google Shape;262;p22"/>
          <p:cNvCxnSpPr/>
          <p:nvPr/>
        </p:nvCxnSpPr>
        <p:spPr>
          <a:xfrm flipH="1">
            <a:off x="890450" y="1477113"/>
            <a:ext cx="3874200" cy="39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2"/>
          <p:cNvCxnSpPr/>
          <p:nvPr/>
        </p:nvCxnSpPr>
        <p:spPr>
          <a:xfrm flipH="1">
            <a:off x="4702025" y="2405775"/>
            <a:ext cx="750000" cy="37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2"/>
          <p:cNvCxnSpPr/>
          <p:nvPr/>
        </p:nvCxnSpPr>
        <p:spPr>
          <a:xfrm>
            <a:off x="7359800" y="1579750"/>
            <a:ext cx="4218900" cy="24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2"/>
          <p:cNvCxnSpPr/>
          <p:nvPr/>
        </p:nvCxnSpPr>
        <p:spPr>
          <a:xfrm>
            <a:off x="6597800" y="2378925"/>
            <a:ext cx="1226700" cy="373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2"/>
          <p:cNvSpPr txBox="1"/>
          <p:nvPr/>
        </p:nvSpPr>
        <p:spPr>
          <a:xfrm>
            <a:off x="8426375" y="3250850"/>
            <a:ext cx="342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{“name”: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Eraina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“food”: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european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“price”: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expensive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 ...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},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...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                      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7" name="Google Shape;267;p22"/>
          <p:cNvCxnSpPr>
            <a:stCxn id="236" idx="0"/>
          </p:cNvCxnSpPr>
          <p:nvPr/>
        </p:nvCxnSpPr>
        <p:spPr>
          <a:xfrm flipH="1" rot="10800000">
            <a:off x="9763900" y="2769200"/>
            <a:ext cx="16080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2"/>
          <p:cNvSpPr txBox="1"/>
          <p:nvPr/>
        </p:nvSpPr>
        <p:spPr>
          <a:xfrm>
            <a:off x="9409250" y="2389050"/>
            <a:ext cx="271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latin typeface="Trebuchet MS"/>
                <a:ea typeface="Trebuchet MS"/>
                <a:cs typeface="Trebuchet MS"/>
                <a:sym typeface="Trebuchet MS"/>
              </a:rPr>
              <a:t>INSTANCE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7"/>
          <p:cNvPicPr preferRelativeResize="0"/>
          <p:nvPr/>
        </p:nvPicPr>
        <p:blipFill rotWithShape="1">
          <a:blip r:embed="rId3">
            <a:alphaModFix/>
          </a:blip>
          <a:srcRect b="380" l="4880" r="1" t="7293"/>
          <a:stretch/>
        </p:blipFill>
        <p:spPr>
          <a:xfrm>
            <a:off x="5123543" y="-1"/>
            <a:ext cx="7065281" cy="6858001"/>
          </a:xfrm>
          <a:custGeom>
            <a:rect b="b" l="l" r="r" t="t"/>
            <a:pathLst>
              <a:path extrusionOk="0" h="6858001" w="706528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5" name="Google Shape;895;p67"/>
          <p:cNvSpPr txBox="1"/>
          <p:nvPr>
            <p:ph type="ctrTitle"/>
          </p:nvPr>
        </p:nvSpPr>
        <p:spPr>
          <a:xfrm>
            <a:off x="668866" y="1678666"/>
            <a:ext cx="5123515" cy="23690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rebuchet MS"/>
              <a:buNone/>
            </a:pPr>
            <a:r>
              <a:rPr lang="it-IT" sz="4800"/>
              <a:t>Thank you</a:t>
            </a:r>
            <a:endParaRPr sz="4800"/>
          </a:p>
        </p:txBody>
      </p:sp>
      <p:sp>
        <p:nvSpPr>
          <p:cNvPr id="896" name="Google Shape;896;p67"/>
          <p:cNvSpPr txBox="1"/>
          <p:nvPr>
            <p:ph idx="1" type="subTitle"/>
          </p:nvPr>
        </p:nvSpPr>
        <p:spPr>
          <a:xfrm>
            <a:off x="360349" y="4050831"/>
            <a:ext cx="5430204" cy="2369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t-IT" sz="2000"/>
              <a:t>Tiziano Labruna¹² – </a:t>
            </a:r>
            <a:r>
              <a:rPr lang="it-IT" sz="2000" u="sng">
                <a:solidFill>
                  <a:schemeClr val="hlink"/>
                </a:solidFill>
                <a:hlinkClick r:id="rId4"/>
              </a:rPr>
              <a:t>tlabruna@fbk.eu</a:t>
            </a:r>
            <a:endParaRPr sz="2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t-IT" sz="2000"/>
              <a:t>Bernardo Magnini¹ - </a:t>
            </a:r>
            <a:r>
              <a:rPr lang="it-IT" sz="2000" u="sng">
                <a:solidFill>
                  <a:schemeClr val="hlink"/>
                </a:solidFill>
                <a:hlinkClick r:id="rId5"/>
              </a:rPr>
              <a:t>magnini@fbk.eu</a:t>
            </a:r>
            <a:r>
              <a:rPr lang="it-IT" sz="2000"/>
              <a:t> </a:t>
            </a:r>
            <a:endParaRPr sz="2000"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it-IT" sz="2000"/>
              <a:t>¹ Fondazione Bruno Kessler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it-IT" sz="2000"/>
              <a:t>² Free University of Bolzano-Bozen</a:t>
            </a:r>
            <a:endParaRPr/>
          </a:p>
        </p:txBody>
      </p:sp>
      <p:cxnSp>
        <p:nvCxnSpPr>
          <p:cNvPr id="897" name="Google Shape;897;p67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67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9" name="Google Shape;899;p67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</p:sp>
      <p:sp>
        <p:nvSpPr>
          <p:cNvPr id="900" name="Google Shape;900;p67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901" name="Google Shape;901;p67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37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7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46274"/>
            </a:srgbClr>
          </a:solidFill>
          <a:ln>
            <a:noFill/>
          </a:ln>
        </p:spPr>
      </p:sp>
      <p:sp>
        <p:nvSpPr>
          <p:cNvPr id="903" name="Google Shape;903;p67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BFE471">
              <a:alpha val="69411"/>
            </a:srgbClr>
          </a:solidFill>
          <a:ln>
            <a:noFill/>
          </a:ln>
        </p:spPr>
      </p:sp>
      <p:sp>
        <p:nvSpPr>
          <p:cNvPr id="904" name="Google Shape;904;p67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313"/>
            </a:schemeClr>
          </a:solidFill>
          <a:ln>
            <a:noFill/>
          </a:ln>
        </p:spPr>
      </p:sp>
      <p:sp>
        <p:nvSpPr>
          <p:cNvPr id="905" name="Google Shape;905;p67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sp>
        <p:nvSpPr>
          <p:cNvPr id="274" name="Google Shape;274;p23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80350" y="1446725"/>
            <a:ext cx="5467901" cy="5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Data Driven Conversational Systems</a:t>
            </a:r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278" name="Google Shape;2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280" name="Google Shape;280;p23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cxnSp>
        <p:nvCxnSpPr>
          <p:cNvPr id="281" name="Google Shape;281;p23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3"/>
          <p:cNvCxnSpPr>
            <a:stCxn id="279" idx="3"/>
            <a:endCxn id="280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3"/>
          <p:cNvCxnSpPr>
            <a:stCxn id="280" idx="3"/>
            <a:endCxn id="273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3"/>
          <p:cNvCxnSpPr>
            <a:stCxn id="273" idx="2"/>
            <a:endCxn id="278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5" name="Google Shape;2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3"/>
          <p:cNvCxnSpPr>
            <a:stCxn id="285" idx="2"/>
            <a:endCxn id="279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3"/>
          <p:cNvCxnSpPr>
            <a:stCxn id="285" idx="2"/>
            <a:endCxn id="280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3"/>
          <p:cNvCxnSpPr>
            <a:stCxn id="285" idx="2"/>
            <a:endCxn id="273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289" name="Google Shape;2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3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1" name="Google Shape;291;p23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5" name="Google Shape;295;p23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5" y="1444000"/>
            <a:ext cx="5467901" cy="5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 txBox="1"/>
          <p:nvPr/>
        </p:nvSpPr>
        <p:spPr>
          <a:xfrm>
            <a:off x="1100525" y="2140200"/>
            <a:ext cx="3424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I am looking for a </a:t>
            </a:r>
            <a:br>
              <a:rPr lang="it-IT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european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food restaurant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in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expensive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price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range. Can you help with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that?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There are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of those. What area do you want to dine in?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In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centre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of town please.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How about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Eraina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? Shall I book you a table?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Yes, please. It will be just me and I’d like to eat at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21:00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 on the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same day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 as my train.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latin typeface="Trebuchet MS"/>
                <a:ea typeface="Trebuchet MS"/>
                <a:cs typeface="Trebuchet MS"/>
                <a:sym typeface="Trebuchet MS"/>
              </a:rPr>
              <a:t>SYS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: OK, I’ve got you booked. The reference number is </a:t>
            </a:r>
            <a:r>
              <a:rPr b="1"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VMNDMKV2</a:t>
            </a:r>
            <a:r>
              <a:rPr lang="it-IT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and they’ll hold you table for 15 minutes.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1" name="Google Shape;301;p23"/>
          <p:cNvCxnSpPr/>
          <p:nvPr/>
        </p:nvCxnSpPr>
        <p:spPr>
          <a:xfrm flipH="1">
            <a:off x="890450" y="1477113"/>
            <a:ext cx="3874200" cy="39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3"/>
          <p:cNvCxnSpPr/>
          <p:nvPr/>
        </p:nvCxnSpPr>
        <p:spPr>
          <a:xfrm flipH="1">
            <a:off x="4702025" y="2405775"/>
            <a:ext cx="750000" cy="37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3"/>
          <p:cNvCxnSpPr/>
          <p:nvPr/>
        </p:nvCxnSpPr>
        <p:spPr>
          <a:xfrm>
            <a:off x="7359800" y="1579750"/>
            <a:ext cx="4218900" cy="24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3"/>
          <p:cNvCxnSpPr/>
          <p:nvPr/>
        </p:nvCxnSpPr>
        <p:spPr>
          <a:xfrm>
            <a:off x="6597800" y="2378925"/>
            <a:ext cx="1226700" cy="373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23"/>
          <p:cNvSpPr txBox="1"/>
          <p:nvPr/>
        </p:nvSpPr>
        <p:spPr>
          <a:xfrm>
            <a:off x="8426375" y="3250850"/>
            <a:ext cx="342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{“name”: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Eraina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“food”: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european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“price”: “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expensive</a:t>
            </a: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”,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 ...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},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...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Trebuchet MS"/>
                <a:ea typeface="Trebuchet MS"/>
                <a:cs typeface="Trebuchet MS"/>
                <a:sym typeface="Trebuchet MS"/>
              </a:rPr>
              <a:t>                        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8377300" y="3305500"/>
            <a:ext cx="2773200" cy="2328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23"/>
          <p:cNvCxnSpPr>
            <a:stCxn id="306" idx="0"/>
          </p:cNvCxnSpPr>
          <p:nvPr/>
        </p:nvCxnSpPr>
        <p:spPr>
          <a:xfrm flipH="1" rot="10800000">
            <a:off x="9763900" y="2506300"/>
            <a:ext cx="16080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3"/>
          <p:cNvSpPr txBox="1"/>
          <p:nvPr/>
        </p:nvSpPr>
        <p:spPr>
          <a:xfrm>
            <a:off x="9387775" y="2140200"/>
            <a:ext cx="271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latin typeface="Trebuchet MS"/>
                <a:ea typeface="Trebuchet MS"/>
                <a:cs typeface="Trebuchet MS"/>
                <a:sym typeface="Trebuchet MS"/>
              </a:rPr>
              <a:t>CONCEPT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/>
              <a:t>Data Driven Conversational Systems</a:t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315" name="Google Shape;3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317" name="Google Shape;317;p24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318" name="Google Shape;318;p24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319" name="Google Shape;319;p24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4"/>
          <p:cNvCxnSpPr>
            <a:stCxn id="316" idx="3"/>
            <a:endCxn id="317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24"/>
          <p:cNvCxnSpPr>
            <a:stCxn id="317" idx="3"/>
            <a:endCxn id="318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4"/>
          <p:cNvCxnSpPr>
            <a:stCxn id="318" idx="2"/>
            <a:endCxn id="315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3" name="Google Shape;3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4"/>
          <p:cNvCxnSpPr>
            <a:stCxn id="323" idx="2"/>
            <a:endCxn id="316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4"/>
          <p:cNvCxnSpPr>
            <a:stCxn id="323" idx="2"/>
            <a:endCxn id="317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4"/>
          <p:cNvCxnSpPr>
            <a:stCxn id="323" idx="2"/>
            <a:endCxn id="318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327" name="Google Shape;3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4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9" name="Google Shape;329;p24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 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4" name="Google Shape;334;p24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5" name="Google Shape;3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olara contorno" id="343" name="Google Shape;3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345" name="Google Shape;345;p25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346" name="Google Shape;346;p25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347" name="Google Shape;347;p25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5"/>
          <p:cNvCxnSpPr>
            <a:stCxn id="344" idx="3"/>
            <a:endCxn id="345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5"/>
          <p:cNvCxnSpPr>
            <a:stCxn id="345" idx="3"/>
            <a:endCxn id="346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5"/>
          <p:cNvCxnSpPr>
            <a:stCxn id="346" idx="2"/>
            <a:endCxn id="343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3">
            <a:avLst>
              <a:gd fmla="val 6549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5"/>
          <p:cNvCxnSpPr>
            <a:stCxn id="351" idx="2"/>
            <a:endCxn id="344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5"/>
          <p:cNvCxnSpPr>
            <a:stCxn id="351" idx="2"/>
            <a:endCxn id="345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>
            <a:stCxn id="351" idx="2"/>
            <a:endCxn id="346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base con riempimento a tinta unita" id="355" name="Google Shape;35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563" y="1319525"/>
            <a:ext cx="1429337" cy="126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25"/>
          <p:cNvCxnSpPr/>
          <p:nvPr/>
        </p:nvCxnSpPr>
        <p:spPr>
          <a:xfrm rot="10800000">
            <a:off x="5582163" y="1941875"/>
            <a:ext cx="9090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7" name="Google Shape;357;p25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2" name="Google Shape;362;p25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5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0" y="2438525"/>
            <a:ext cx="8851200" cy="4419600"/>
          </a:xfrm>
          <a:prstGeom prst="rect">
            <a:avLst/>
          </a:prstGeom>
          <a:solidFill>
            <a:srgbClr val="FFFFFF">
              <a:alpha val="9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atabase con riempimento a tinta unita" id="366" name="Google Shape;36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563" y="4661487"/>
            <a:ext cx="1429337" cy="1260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5"/>
            </a:outerShdw>
          </a:effectLst>
        </p:spPr>
      </p:pic>
      <p:cxnSp>
        <p:nvCxnSpPr>
          <p:cNvPr id="367" name="Google Shape;367;p25"/>
          <p:cNvCxnSpPr>
            <a:stCxn id="355" idx="2"/>
            <a:endCxn id="366" idx="0"/>
          </p:cNvCxnSpPr>
          <p:nvPr/>
        </p:nvCxnSpPr>
        <p:spPr>
          <a:xfrm>
            <a:off x="6977232" y="2579824"/>
            <a:ext cx="0" cy="20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25"/>
          <p:cNvSpPr txBox="1"/>
          <p:nvPr/>
        </p:nvSpPr>
        <p:spPr>
          <a:xfrm>
            <a:off x="6975500" y="3413225"/>
            <a:ext cx="15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Trebuchet MS"/>
                <a:ea typeface="Trebuchet MS"/>
                <a:cs typeface="Trebuchet MS"/>
                <a:sym typeface="Trebuchet MS"/>
              </a:rPr>
              <a:t>Domain changes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7515725" y="4951925"/>
            <a:ext cx="19404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25"/>
          <p:cNvSpPr/>
          <p:nvPr/>
        </p:nvSpPr>
        <p:spPr>
          <a:xfrm>
            <a:off x="2862363" y="2943900"/>
            <a:ext cx="2718900" cy="19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slot-values</a:t>
            </a:r>
            <a:endParaRPr sz="20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slot-names</a:t>
            </a:r>
            <a:endParaRPr sz="20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instances</a:t>
            </a:r>
            <a:endParaRPr sz="20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concepts</a:t>
            </a:r>
            <a:endParaRPr sz="2000"/>
          </a:p>
        </p:txBody>
      </p:sp>
      <p:cxnSp>
        <p:nvCxnSpPr>
          <p:cNvPr id="371" name="Google Shape;371;p25"/>
          <p:cNvCxnSpPr>
            <a:endCxn id="370" idx="3"/>
          </p:cNvCxnSpPr>
          <p:nvPr/>
        </p:nvCxnSpPr>
        <p:spPr>
          <a:xfrm rot="10800000">
            <a:off x="5581263" y="3917850"/>
            <a:ext cx="1392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5"/>
          <p:cNvSpPr txBox="1"/>
          <p:nvPr>
            <p:ph type="title"/>
          </p:nvPr>
        </p:nvSpPr>
        <p:spPr>
          <a:xfrm>
            <a:off x="677325" y="457200"/>
            <a:ext cx="89214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it-IT" sz="2780"/>
              <a:t>Data-Driven Conversational Systems: Domain Changes</a:t>
            </a:r>
            <a:endParaRPr sz="2780"/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/>
        </p:nvSpPr>
        <p:spPr>
          <a:xfrm>
            <a:off x="9479775" y="57000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2438401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State Tracking</a:t>
            </a:r>
            <a:endParaRPr sz="1800"/>
          </a:p>
        </p:txBody>
      </p:sp>
      <p:sp>
        <p:nvSpPr>
          <p:cNvPr id="380" name="Google Shape;380;p26"/>
          <p:cNvSpPr/>
          <p:nvPr/>
        </p:nvSpPr>
        <p:spPr>
          <a:xfrm>
            <a:off x="4674862" y="4767050"/>
            <a:ext cx="14211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Dialogue Policy</a:t>
            </a:r>
            <a:endParaRPr sz="1800"/>
          </a:p>
        </p:txBody>
      </p:sp>
      <p:sp>
        <p:nvSpPr>
          <p:cNvPr id="381" name="Google Shape;381;p26"/>
          <p:cNvSpPr/>
          <p:nvPr/>
        </p:nvSpPr>
        <p:spPr>
          <a:xfrm>
            <a:off x="7063725" y="4767050"/>
            <a:ext cx="1597200" cy="1260300"/>
          </a:xfrm>
          <a:prstGeom prst="roundRect">
            <a:avLst>
              <a:gd fmla="val 16667" name="adj"/>
            </a:avLst>
          </a:prstGeom>
          <a:solidFill>
            <a:srgbClr val="BF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Natural Language Generation</a:t>
            </a:r>
            <a:endParaRPr sz="1800"/>
          </a:p>
        </p:txBody>
      </p:sp>
      <p:cxnSp>
        <p:nvCxnSpPr>
          <p:cNvPr id="382" name="Google Shape;382;p26"/>
          <p:cNvCxnSpPr/>
          <p:nvPr/>
        </p:nvCxnSpPr>
        <p:spPr>
          <a:xfrm>
            <a:off x="1636375" y="53855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6"/>
          <p:cNvCxnSpPr>
            <a:stCxn id="379" idx="3"/>
            <a:endCxn id="380" idx="1"/>
          </p:cNvCxnSpPr>
          <p:nvPr/>
        </p:nvCxnSpPr>
        <p:spPr>
          <a:xfrm>
            <a:off x="3859501" y="5397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6"/>
          <p:cNvCxnSpPr>
            <a:stCxn id="380" idx="3"/>
            <a:endCxn id="381" idx="1"/>
          </p:cNvCxnSpPr>
          <p:nvPr/>
        </p:nvCxnSpPr>
        <p:spPr>
          <a:xfrm>
            <a:off x="6095962" y="5397200"/>
            <a:ext cx="9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6"/>
          <p:cNvCxnSpPr>
            <a:stCxn id="381" idx="2"/>
            <a:endCxn id="386" idx="2"/>
          </p:cNvCxnSpPr>
          <p:nvPr/>
        </p:nvCxnSpPr>
        <p:spPr>
          <a:xfrm rot="5400000">
            <a:off x="4423425" y="2668850"/>
            <a:ext cx="80400" cy="6797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7" name="Google Shape;3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300" y="1444001"/>
            <a:ext cx="1127889" cy="99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6"/>
          <p:cNvCxnSpPr>
            <a:stCxn id="387" idx="2"/>
            <a:endCxn id="379" idx="0"/>
          </p:cNvCxnSpPr>
          <p:nvPr/>
        </p:nvCxnSpPr>
        <p:spPr>
          <a:xfrm flipH="1">
            <a:off x="3148845" y="2438521"/>
            <a:ext cx="19404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6"/>
          <p:cNvCxnSpPr>
            <a:stCxn id="387" idx="2"/>
            <a:endCxn id="380" idx="0"/>
          </p:cNvCxnSpPr>
          <p:nvPr/>
        </p:nvCxnSpPr>
        <p:spPr>
          <a:xfrm>
            <a:off x="5089245" y="2438521"/>
            <a:ext cx="2961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6"/>
          <p:cNvCxnSpPr>
            <a:stCxn id="387" idx="2"/>
            <a:endCxn id="381" idx="0"/>
          </p:cNvCxnSpPr>
          <p:nvPr/>
        </p:nvCxnSpPr>
        <p:spPr>
          <a:xfrm>
            <a:off x="5089245" y="2438521"/>
            <a:ext cx="2773200" cy="232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26"/>
          <p:cNvSpPr txBox="1"/>
          <p:nvPr/>
        </p:nvSpPr>
        <p:spPr>
          <a:xfrm>
            <a:off x="2925700" y="1611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Training Dialogues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7515725" y="1599125"/>
            <a:ext cx="16410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New </a:t>
            </a: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Domain Knowledge Base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3" name="Google Shape;393;p26"/>
          <p:cNvSpPr txBox="1"/>
          <p:nvPr/>
        </p:nvSpPr>
        <p:spPr>
          <a:xfrm>
            <a:off x="3065200" y="3296375"/>
            <a:ext cx="13491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DST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4692450" y="3305500"/>
            <a:ext cx="12087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DP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6297350" y="3305500"/>
            <a:ext cx="11280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NLG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6" name="Google Shape;396;p26"/>
          <p:cNvCxnSpPr/>
          <p:nvPr/>
        </p:nvCxnSpPr>
        <p:spPr>
          <a:xfrm>
            <a:off x="1725901" y="1968200"/>
            <a:ext cx="81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0" y="1319525"/>
            <a:ext cx="11280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 txBox="1"/>
          <p:nvPr/>
        </p:nvSpPr>
        <p:spPr>
          <a:xfrm>
            <a:off x="251650" y="2468200"/>
            <a:ext cx="16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Expert / Crowd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676150" y="4373200"/>
            <a:ext cx="792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26"/>
          <p:cNvSpPr/>
          <p:nvPr/>
        </p:nvSpPr>
        <p:spPr>
          <a:xfrm>
            <a:off x="1636150" y="2438525"/>
            <a:ext cx="7215000" cy="4419600"/>
          </a:xfrm>
          <a:prstGeom prst="rect">
            <a:avLst/>
          </a:prstGeom>
          <a:solidFill>
            <a:srgbClr val="FFFFFF">
              <a:alpha val="9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354350" y="1178225"/>
            <a:ext cx="2380200" cy="1260300"/>
          </a:xfrm>
          <a:prstGeom prst="rect">
            <a:avLst/>
          </a:prstGeom>
          <a:solidFill>
            <a:srgbClr val="FFFFFF">
              <a:alpha val="9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atabase con riempimento a tinta unita" id="402" name="Google Shape;40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563" y="1291612"/>
            <a:ext cx="1429337" cy="1260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5"/>
            </a:outerShdw>
          </a:effectLst>
        </p:spPr>
      </p:pic>
      <p:sp>
        <p:nvSpPr>
          <p:cNvPr id="403" name="Google Shape;403;p26"/>
          <p:cNvSpPr txBox="1"/>
          <p:nvPr>
            <p:ph type="title"/>
          </p:nvPr>
        </p:nvSpPr>
        <p:spPr>
          <a:xfrm>
            <a:off x="677325" y="609600"/>
            <a:ext cx="85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it-IT" sz="2400"/>
              <a:t>Data Driven Conversational Systems: </a:t>
            </a:r>
            <a:r>
              <a:rPr lang="it-IT" sz="3200"/>
              <a:t>Domain Changes</a:t>
            </a:r>
            <a:endParaRPr sz="3200"/>
          </a:p>
        </p:txBody>
      </p:sp>
      <p:sp>
        <p:nvSpPr>
          <p:cNvPr id="404" name="Google Shape;404;p26"/>
          <p:cNvSpPr/>
          <p:nvPr/>
        </p:nvSpPr>
        <p:spPr>
          <a:xfrm>
            <a:off x="844150" y="6031550"/>
            <a:ext cx="792000" cy="526500"/>
          </a:xfrm>
          <a:prstGeom prst="rect">
            <a:avLst/>
          </a:prstGeom>
          <a:solidFill>
            <a:srgbClr val="FFFFFF">
              <a:alpha val="9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52150" y="2420500"/>
            <a:ext cx="1723200" cy="526500"/>
          </a:xfrm>
          <a:prstGeom prst="rect">
            <a:avLst/>
          </a:prstGeom>
          <a:solidFill>
            <a:srgbClr val="FFFFFF">
              <a:alpha val="9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olara contorno" id="406" name="Google Shape;40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51" y="4686650"/>
            <a:ext cx="1421100" cy="1421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28575">
              <a:schemeClr val="accent5"/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faccettatura">
  <a:themeElements>
    <a:clrScheme name="Sfaccettatur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